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  <p:sldMasterId id="2147483806" r:id="rId5"/>
    <p:sldMasterId id="2147483841" r:id="rId6"/>
    <p:sldMasterId id="2147483876" r:id="rId7"/>
    <p:sldMasterId id="2147483718" r:id="rId8"/>
    <p:sldMasterId id="2147483911" r:id="rId9"/>
    <p:sldMasterId id="2147483946" r:id="rId10"/>
  </p:sldMasterIdLst>
  <p:notesMasterIdLst>
    <p:notesMasterId r:id="rId26"/>
  </p:notesMasterIdLst>
  <p:handoutMasterIdLst>
    <p:handoutMasterId r:id="rId27"/>
  </p:handoutMasterIdLst>
  <p:sldIdLst>
    <p:sldId id="12022" r:id="rId11"/>
    <p:sldId id="333" r:id="rId12"/>
    <p:sldId id="337" r:id="rId13"/>
    <p:sldId id="12025" r:id="rId14"/>
    <p:sldId id="12026" r:id="rId15"/>
    <p:sldId id="344" r:id="rId16"/>
    <p:sldId id="12027" r:id="rId17"/>
    <p:sldId id="335" r:id="rId18"/>
    <p:sldId id="12028" r:id="rId19"/>
    <p:sldId id="12019" r:id="rId20"/>
    <p:sldId id="12029" r:id="rId21"/>
    <p:sldId id="12030" r:id="rId22"/>
    <p:sldId id="12031" r:id="rId23"/>
    <p:sldId id="12023" r:id="rId24"/>
    <p:sldId id="374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682C55-09E4-42A7-F63F-CB65034D5698}" name="Marek Chládek - 2N" initials="MC" userId="S::marekch@axis.com::d68c704c-9058-41b0-b385-846b5a1a0d3e" providerId="AD"/>
  <p188:author id="{A622ACAA-C2B2-4AF3-F9C9-0283F2E06D7D}" name="Camilla May Ashdown - 2N" initials="C2" userId="S::camillaa@axis.com::a52699de-8e43-4215-9d09-9d2cfa7df4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919191"/>
    <a:srgbClr val="C3C3C3"/>
    <a:srgbClr val="E6E6E6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2FEC7-6DAF-42E0-8446-4E08824A0304}" v="2" dt="2025-10-01T08:07:50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66275" autoAdjust="0"/>
  </p:normalViewPr>
  <p:slideViewPr>
    <p:cSldViewPr snapToGrid="0">
      <p:cViewPr varScale="1">
        <p:scale>
          <a:sx n="114" d="100"/>
          <a:sy n="114" d="100"/>
        </p:scale>
        <p:origin x="10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10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484C4C-0216-A75C-FF6A-7ABC82BA0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BFC23-198A-55B1-726D-4DCF2BD610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4FDA2-C1D5-4B60-A6A2-264206A750AA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3549E-7E00-DE67-98F6-8F4B0C8A7C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6478B-70AD-C9F5-F56F-6B6FF7FB1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9D22-DA6F-46A2-9C42-23F288A69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77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209E7-C107-4002-A886-E4E9410EC3F6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23F9-484C-4890-8BCD-8DAAB3C44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98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6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6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3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AC81B-A7A4-BD78-D351-1695BBA47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16919-E1DA-ECF1-2C23-2853D0AFC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FF283-E245-21B5-2B49-13CF1EB07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33C35-2F6F-C159-807E-2CDEFBB7A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6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7" name="Zástupný text 26">
            <a:extLst>
              <a:ext uri="{FF2B5EF4-FFF2-40B4-BE49-F238E27FC236}">
                <a16:creationId xmlns:a16="http://schemas.microsoft.com/office/drawing/2014/main" id="{A0325583-1644-6C11-160C-8C86AF4C65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0" y="3771900"/>
            <a:ext cx="358244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B32C263-5B88-2700-7503-E72465F0B4F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3582443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98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- Image, Title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10">
            <a:extLst>
              <a:ext uri="{FF2B5EF4-FFF2-40B4-BE49-F238E27FC236}">
                <a16:creationId xmlns:a16="http://schemas.microsoft.com/office/drawing/2014/main" id="{66B4491A-648D-FDA3-721E-3EC7B920D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1925053"/>
            <a:ext cx="5716192" cy="26630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C8CEE668-1D72-4BA6-C900-21767290B1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775" y="4639213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Name </a:t>
            </a:r>
            <a:r>
              <a:rPr lang="cs-CZ" err="1"/>
              <a:t>Surname</a:t>
            </a:r>
            <a:endParaRPr lang="cs-CZ"/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9C6FEE71-9CA6-FB7C-09A7-33AF78DC9D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775" y="4919876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err="1"/>
              <a:t>Date</a:t>
            </a:r>
            <a:endParaRPr lang="cs-CZ"/>
          </a:p>
        </p:txBody>
      </p:sp>
      <p:sp>
        <p:nvSpPr>
          <p:cNvPr id="7" name="Obdélník 11">
            <a:extLst>
              <a:ext uri="{FF2B5EF4-FFF2-40B4-BE49-F238E27FC236}">
                <a16:creationId xmlns:a16="http://schemas.microsoft.com/office/drawing/2014/main" id="{ED7AE27F-CE13-27E0-D510-F70C31D9A78A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27120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326" y="291288"/>
            <a:ext cx="3577390" cy="6140114"/>
          </a:xfrm>
          <a:prstGeom prst="roundRect">
            <a:avLst>
              <a:gd name="adj" fmla="val 3550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1x2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F37D1D9A-114C-B73E-99C4-7696B05B28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14D2894-638B-0170-3A6C-5A1258C498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739B1BE-D151-E651-FED5-FB75359184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0CF8ED4-4AB5-EBE9-C618-C540ABB9A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767394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11E3D990-D84A-88EB-DA4A-CC589C03F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767394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0B641A7-AACC-52E0-ED13-87451DA80DD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2" y="4661119"/>
            <a:ext cx="7673941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 Subtitle, 2x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540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7" name="Zástupný text 26">
            <a:extLst>
              <a:ext uri="{FF2B5EF4-FFF2-40B4-BE49-F238E27FC236}">
                <a16:creationId xmlns:a16="http://schemas.microsoft.com/office/drawing/2014/main" id="{6EA11659-514B-9CD7-3BC0-E53050FA2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12820" y="291286"/>
            <a:ext cx="359042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25AAC4E-BE51-6D55-8E44-7A6C5C036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12819" y="1180505"/>
            <a:ext cx="3590419" cy="5250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F99EFBD-494B-E391-CF22-0E17DC5B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AFF9C082-5044-5AD7-CC4A-7E3705C18A5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19C8D791-BAD1-1565-F663-438884F8D51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C2867603-5534-FAC4-A69F-E60CA1ACEF6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5871A6C7-F071-B9D4-CD7D-9E84E36B03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7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4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2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AC5D2FAE-4129-1E98-3AFA-E1A5CFF756B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68A74853-8FF8-8715-BEFB-BA3A8206EE2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0FFD8D7E-97BE-F6F5-FB64-825783BB65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F5E8B0DA-79F1-6BF4-0298-DA58210EDC63}"/>
              </a:ext>
            </a:extLst>
          </p:cNvPr>
          <p:cNvSpPr/>
          <p:nvPr userDrawn="1"/>
        </p:nvSpPr>
        <p:spPr>
          <a:xfrm>
            <a:off x="4315327" y="1748412"/>
            <a:ext cx="3577389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70BD5F8C-8850-AED9-4858-B665E5E33D59}"/>
              </a:ext>
            </a:extLst>
          </p:cNvPr>
          <p:cNvSpPr/>
          <p:nvPr userDrawn="1"/>
        </p:nvSpPr>
        <p:spPr>
          <a:xfrm>
            <a:off x="8390834" y="1748411"/>
            <a:ext cx="3577389" cy="4682990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034D6823-F559-5181-5BA1-EB467E45A06F}"/>
              </a:ext>
            </a:extLst>
          </p:cNvPr>
          <p:cNvSpPr/>
          <p:nvPr userDrawn="1"/>
        </p:nvSpPr>
        <p:spPr>
          <a:xfrm>
            <a:off x="247842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82642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9CB13EF8-A51B-C5A5-6A70-141B9A59F44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B2AAEB5C-F93C-9282-1D3A-B524D2B772C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FF62F1A8-C85D-6B51-7B45-F98E0590147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6797EF7-80AA-2733-1087-58496DCF35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7C2681-8A16-552A-7773-0321F6B644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3BA5B78-AF0E-B11F-19CC-40597385E5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7E53BCFB-5B7A-9DBC-59EE-7D0E68DA61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046A04-5488-4D06-4959-7E1FDA6878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F02E21B-6C19-2A65-E9CE-ABE014CB8A6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683A1BF-4A1A-142D-2EF5-9B2FDAAB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36C1E219-53AD-29E2-5015-C19268F8E91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7FB90DD3-7B23-F770-A886-C4279F33DF9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97E11C5-C9F8-F877-3547-32DE47681E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983" y="291287"/>
            <a:ext cx="376225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927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EF9A87B1-04DD-94ED-5E58-0F223E32A5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0983" y="3771900"/>
            <a:ext cx="376226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EA6EC55-4FCE-585D-4CCA-496B6F848A1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40974" y="4661117"/>
            <a:ext cx="376226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63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11" name="Zástupný text 26">
            <a:extLst>
              <a:ext uri="{FF2B5EF4-FFF2-40B4-BE49-F238E27FC236}">
                <a16:creationId xmlns:a16="http://schemas.microsoft.com/office/drawing/2014/main" id="{C5A752DC-CFA4-9282-A6D9-418FB27DF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62219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3004865-5640-4C1C-AC4D-B7D030E9C2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62219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4x Icon, 4x Title,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9544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96293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7918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3538110-9DCF-078F-1A6C-8493AA5373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19544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FD7AA76-ABAB-5A87-1C13-3D91862C27C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07918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5378402-B0B1-4D00-F67E-E171F56773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96293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BD0C5F90-E8FF-0D3B-7D96-68E0A4387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040F8935-3E2C-5ED8-D452-0691D7F99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3776" y="3990839"/>
            <a:ext cx="2414342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98D4FD8F-E970-5D7B-3041-B7874AB93C4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776" y="330836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838F3BBF-35D8-BAE6-CAC5-47709BEDD88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3775" y="4576183"/>
            <a:ext cx="2414342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A66CF5E3-BB36-5273-1A79-A18934FC2CC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19544" y="4576183"/>
            <a:ext cx="2406947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3DE2216A-20FD-6FA6-0D2A-76F31CEB55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07918" y="4576183"/>
            <a:ext cx="2406947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FD7562B6-7AA6-8701-D28C-82C2BA9BE4F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96293" y="4576183"/>
            <a:ext cx="2406947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95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ro Slide - No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89E65D7-CB10-A673-8D11-60065E8B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8" y="2777810"/>
            <a:ext cx="9096522" cy="1842353"/>
          </a:xfrm>
          <a:prstGeom prst="rect">
            <a:avLst/>
          </a:prstGeom>
        </p:spPr>
        <p:txBody>
          <a:bodyPr anchor="t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269A3E-79A3-D9CA-0EBD-4AEC0E83F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3407AF17-C80B-4757-3194-4184C8BF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28" y="4630054"/>
            <a:ext cx="9082008" cy="10305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332F835-2EBF-0F9E-0826-3324E7F21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C22DF383-AC5E-DC8D-856C-3141E4AAB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1169" y="3285053"/>
            <a:ext cx="5752074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359CD112-942C-B96C-7062-70713DCF28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168" y="4174271"/>
            <a:ext cx="5752074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con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5326" y="3984561"/>
            <a:ext cx="3577389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90834" y="3984561"/>
            <a:ext cx="357738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66A95E1-0A5B-FDCC-47E4-43B5A466C3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776" y="330836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A4C12-E494-5BA6-485F-29A4373110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5326" y="330836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A83D7B7-1AA0-2B0F-B4BF-BAEDD3BC67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06876" y="330836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5FEF2CCB-1FE1-9049-1F80-4F7639062E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3984561"/>
            <a:ext cx="357840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8FCD36AE-1CA4-D7AD-8423-A3A06B1E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82582324-A735-A5C2-6DE9-4BB7525C0C7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87581" y="4576181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823D7EAB-F6F2-40A0-D189-06C66C18285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15327" y="4576180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7B818935-221D-30FB-3726-A0B2666CC6C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576179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9544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96293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7918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3538110-9DCF-078F-1A6C-8493AA5373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19544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FD7AA76-ABAB-5A87-1C13-3D91862C27C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07918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5378402-B0B1-4D00-F67E-E171F56773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96293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BD0C5F90-E8FF-0D3B-7D96-68E0A4387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040F8935-3E2C-5ED8-D452-0691D7F99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3776" y="3990839"/>
            <a:ext cx="2414342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98D4FD8F-E970-5D7B-3041-B7874AB93C4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776" y="330836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0789E670-4DA4-1685-E093-B60CAA36FF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19544" y="4576181"/>
            <a:ext cx="240694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4438127F-6B7B-0F90-3C72-DDC73CD448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402354" y="4576181"/>
            <a:ext cx="2422760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5DD5BCED-AC5E-44A0-DE6C-0171C2B63E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496294" y="4576181"/>
            <a:ext cx="2406947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3E5F8895-4A30-4D00-F26B-0DBF21BEF20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6" y="4576181"/>
            <a:ext cx="2417597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x Icon,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5328" y="3418658"/>
            <a:ext cx="3577388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8723D9B3-009F-9EFB-1DF3-E87170FF21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5328" y="5585824"/>
            <a:ext cx="3577388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Zástupný text 5">
            <a:extLst>
              <a:ext uri="{FF2B5EF4-FFF2-40B4-BE49-F238E27FC236}">
                <a16:creationId xmlns:a16="http://schemas.microsoft.com/office/drawing/2014/main" id="{AC848373-8529-598C-C82C-8660CC202E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0834" y="5598355"/>
            <a:ext cx="3577387" cy="690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">
            <a:extLst>
              <a:ext uri="{FF2B5EF4-FFF2-40B4-BE49-F238E27FC236}">
                <a16:creationId xmlns:a16="http://schemas.microsoft.com/office/drawing/2014/main" id="{E7D13BCF-9FE6-5C67-F8B0-E1894AB08F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3774" y="5580304"/>
            <a:ext cx="3578399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5">
            <a:extLst>
              <a:ext uri="{FF2B5EF4-FFF2-40B4-BE49-F238E27FC236}">
                <a16:creationId xmlns:a16="http://schemas.microsoft.com/office/drawing/2014/main" id="{52C49148-AF51-EFDB-2650-E271176CBF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4" y="3418658"/>
            <a:ext cx="3578399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285F23D-ECAF-E5E7-15A6-984E45BE80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3775" y="274304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8150D86-E621-5B08-706C-A340F46E714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23775" y="4904693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FFC1468-570F-B273-A54D-7ECB80E10F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5326" y="274503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AF60947-9691-AE16-0936-7A76B7CEAE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5326" y="4906683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951869A-5E28-5240-13CC-02FE1871110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89827" y="274304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5CA6AF3-F4C2-D681-CA26-B59DEFF349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9827" y="49227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1" name="Zástupný text 5">
            <a:extLst>
              <a:ext uri="{FF2B5EF4-FFF2-40B4-BE49-F238E27FC236}">
                <a16:creationId xmlns:a16="http://schemas.microsoft.com/office/drawing/2014/main" id="{3AA5CF79-B467-2E01-4BA3-7555647698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90834" y="3418658"/>
            <a:ext cx="3577387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67B001D-891C-30D3-4D97-CB9069BF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0" name="Picture 29" descr="Download Samsung Galaxy S10 Prism Front PNG Image for Free">
            <a:extLst>
              <a:ext uri="{FF2B5EF4-FFF2-40B4-BE49-F238E27FC236}">
                <a16:creationId xmlns:a16="http://schemas.microsoft.com/office/drawing/2014/main" id="{49B72839-9B0D-7FA4-6193-9115A15465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8307712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F6DA81D-3B77-CED8-598A-618F8A2ED9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49" y="601842"/>
            <a:ext cx="2857119" cy="5679318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93A6C1F9-A5AE-E803-21C1-585FDE4B96A2}"/>
              </a:ext>
            </a:extLst>
          </p:cNvPr>
          <p:cNvSpPr/>
          <p:nvPr userDrawn="1"/>
        </p:nvSpPr>
        <p:spPr>
          <a:xfrm>
            <a:off x="5177908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7CC2FFD-568D-0F60-9607-ABE33617C0D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77319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76F6B99-6B24-BF62-D4FA-6B6FE1F70A3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88147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B9463E2A-8E5B-F0AF-3C21-152016B6A01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466597F3-0088-7085-267D-758426CC6E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4BDEA1F-B596-BD58-2EDA-EDD434CE2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37" y="587160"/>
            <a:ext cx="2857119" cy="567931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0653BB89-DFB6-19BB-1067-A9CE52CD405C}"/>
              </a:ext>
            </a:extLst>
          </p:cNvPr>
          <p:cNvSpPr/>
          <p:nvPr userDrawn="1"/>
        </p:nvSpPr>
        <p:spPr>
          <a:xfrm>
            <a:off x="6811396" y="736748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EE274398-AFEB-693B-FA18-F6B8033C02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0807" y="739736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628A28D5-4EC7-A02F-4C80-3554AFBF21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4B4F2F35-7129-D8F3-D12A-F6E6C9018B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Download Samsung Galaxy S10 Prism Front PNG Image for Free">
            <a:extLst>
              <a:ext uri="{FF2B5EF4-FFF2-40B4-BE49-F238E27FC236}">
                <a16:creationId xmlns:a16="http://schemas.microsoft.com/office/drawing/2014/main" id="{19396A76-2CD8-3A21-BC6C-39D9F640CA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6700452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A9229199-7DF1-93C7-D7A1-E1E715464C4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780887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2" name="Zástupný text 26">
            <a:extLst>
              <a:ext uri="{FF2B5EF4-FFF2-40B4-BE49-F238E27FC236}">
                <a16:creationId xmlns:a16="http://schemas.microsoft.com/office/drawing/2014/main" id="{37DB5361-4134-1BAF-FBCB-6C4CDACF5B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4879EE50-F878-28A1-5D1D-661A5DE682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C4407947-B5D9-F3B4-35B0-5C429613F9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2" y="3771900"/>
            <a:ext cx="543908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28A144F-E605-0895-BDB7-4E45EC3F362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6" y="4661117"/>
            <a:ext cx="5439085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5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5" name="Picture 4" descr="Download Samsung Galaxy S10 Prism Front PNG Image for Free">
            <a:extLst>
              <a:ext uri="{FF2B5EF4-FFF2-40B4-BE49-F238E27FC236}">
                <a16:creationId xmlns:a16="http://schemas.microsoft.com/office/drawing/2014/main" id="{8E6E628C-F62A-2AED-2580-BACF6AE45C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9031963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92B20F-1474-BDE6-F082-65B27FD45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844" y="601842"/>
            <a:ext cx="2857119" cy="5679318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0B4FD9BC-7735-0572-954A-616052B38CD7}"/>
              </a:ext>
            </a:extLst>
          </p:cNvPr>
          <p:cNvSpPr/>
          <p:nvPr userDrawn="1"/>
        </p:nvSpPr>
        <p:spPr>
          <a:xfrm>
            <a:off x="6361803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86703E34-669E-EB65-9C14-0C58AED3DE4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361214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2D10FE3-B7A0-2648-0753-D2E1AAD6E4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112398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211B0FA0-E41E-278D-CF3A-2CDEE039E7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4A99479-3AEA-67E6-0118-FC0D8B97F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Zástupný text 5">
            <a:extLst>
              <a:ext uri="{FF2B5EF4-FFF2-40B4-BE49-F238E27FC236}">
                <a16:creationId xmlns:a16="http://schemas.microsoft.com/office/drawing/2014/main" id="{497A68B8-1FAF-8A67-6229-298508EA6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3ED09B6A-FA2B-034F-1C9D-E207C09331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DC9C83B-637A-07FD-4403-ABF7B94D07C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536A5A5A-3053-539E-A992-D155E139FBA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27C90ACC-B17D-4792-E8AA-61CDA66702D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B7454DB-E9EC-0F22-38D3-A5B5EB476F9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02EF432-5E17-3AEC-3220-6B36461E4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63" y="587160"/>
            <a:ext cx="2857119" cy="5679318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5511DADE-E2A2-15B2-F74F-502FBDC727D8}"/>
              </a:ext>
            </a:extLst>
          </p:cNvPr>
          <p:cNvSpPr/>
          <p:nvPr userDrawn="1"/>
        </p:nvSpPr>
        <p:spPr>
          <a:xfrm>
            <a:off x="7778922" y="736748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F72E3ED-280E-F839-FD82-118F71A7C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8333" y="739736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08B56EB2-5B55-A89E-C74B-1BDBDCE780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3195E159-28A4-E3AE-75C2-4D1B21ABAA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3F972699-B1F8-4CED-D79E-3F37E0F92A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CAE709CC-34F4-DC11-A8C5-89E1B08E75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01037D3-66D0-C46B-7542-B9BFD76E99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E74F1E35-258F-9D1D-19E0-ED5BA0802FA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770B7807-CD3F-9769-C8E1-A4BF63A2DE0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6088DB33-CDC9-2CF8-5C7C-9D045798FC8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8" name="Picture 7" descr="Download Samsung Galaxy S10 Prism Front PNG Image for Free">
            <a:extLst>
              <a:ext uri="{FF2B5EF4-FFF2-40B4-BE49-F238E27FC236}">
                <a16:creationId xmlns:a16="http://schemas.microsoft.com/office/drawing/2014/main" id="{A6C6A03F-0C52-4359-6486-AFA7C20B30C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7603079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4375D340-6BAD-F790-CFB0-AD08609B15B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83514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D3CE6EC2-B8F3-ECB7-7FC0-487058428F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737C3E22-767B-A60C-8FD8-E962DCAF20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1A9F9751-94B3-6D4F-887C-D9C85C7FF9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AC1E52E-8B47-800C-3A60-0EBB1DA8B7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6F4ACCB6-E142-1391-1DC0-446E51B763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2B5C332-9FCA-D2EC-23F5-25C2E40243E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F19278E2-AA5C-28BA-0C93-B983750785A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F40DDA4-53C9-6881-9582-F30A36A34F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55CD8975-DD6B-D695-80D7-E766DC55B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75" y="473127"/>
            <a:ext cx="5188890" cy="5929376"/>
          </a:xfrm>
          <a:prstGeom prst="rect">
            <a:avLst/>
          </a:prstGeom>
        </p:spPr>
      </p:pic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C16E16F-BE21-9CAA-1CA2-7DB7AD289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38655" y="78114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0730999D-6574-E655-B18E-12B6449E0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3DBF651-3CBF-900C-9F4E-F487C9C8B9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Zástupný text 5">
            <a:extLst>
              <a:ext uri="{FF2B5EF4-FFF2-40B4-BE49-F238E27FC236}">
                <a16:creationId xmlns:a16="http://schemas.microsoft.com/office/drawing/2014/main" id="{80F53A14-6F67-5CCE-743D-50252E4667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12" name="Picture 11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E71C1BDE-1060-D40E-CE43-9CC5C5B83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1215" y="465507"/>
            <a:ext cx="5188890" cy="5929376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28667F5-F899-435E-D5B5-7A1B774EB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8695" y="77352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B300353-682C-9B69-445D-9C57757C59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D506FB4A-DCBE-427F-C9D8-31866E83705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E061F044-78FB-FCC5-7F30-398DAC01725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5F002AF5-1440-FF74-2A7F-D9ABB86D9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063550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" name="Picture 2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058AC0F0-670E-CA76-D4C6-02DC1353F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504" y="1364539"/>
            <a:ext cx="7958128" cy="440024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372A4A-877F-A93D-F828-B99884CB19E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38626" y="1501991"/>
            <a:ext cx="6499861" cy="3656244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C5086C05-803D-A2FA-56BA-658DD4ABA4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063549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6A8992ED-B472-2821-3054-6C84EEF239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6" y="4661119"/>
            <a:ext cx="3063549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5">
            <a:extLst>
              <a:ext uri="{FF2B5EF4-FFF2-40B4-BE49-F238E27FC236}">
                <a16:creationId xmlns:a16="http://schemas.microsoft.com/office/drawing/2014/main" id="{FCA2DDB4-36A5-1632-9107-7502395FBA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5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66EF69C-3462-AE34-993C-7E0C50CAE24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23775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8129151C-834C-D929-E3CF-A1447C8722C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20971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CD948D1-B3D1-A2B4-558B-F7558600AE7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20971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Zástupný text 5">
            <a:extLst>
              <a:ext uri="{FF2B5EF4-FFF2-40B4-BE49-F238E27FC236}">
                <a16:creationId xmlns:a16="http://schemas.microsoft.com/office/drawing/2014/main" id="{39533D14-B0A0-0E33-76A3-59C24219D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18166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432034E-D5DE-71B5-53C4-99EF13045D5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18166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0" name="Zástupný text 5">
            <a:extLst>
              <a:ext uri="{FF2B5EF4-FFF2-40B4-BE49-F238E27FC236}">
                <a16:creationId xmlns:a16="http://schemas.microsoft.com/office/drawing/2014/main" id="{5037D449-3A4B-BD70-AA45-13CFB91365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15363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6F0888A7-316B-4205-50A7-F1D749F07C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515363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5" name="Nadpis 1">
            <a:extLst>
              <a:ext uri="{FF2B5EF4-FFF2-40B4-BE49-F238E27FC236}">
                <a16:creationId xmlns:a16="http://schemas.microsoft.com/office/drawing/2014/main" id="{F2612BEA-399F-DA88-B54D-80358E36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3515657" cy="1886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2" name="Picture 1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77BD8620-5E66-EAB4-D317-329CAE082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18" y="233843"/>
            <a:ext cx="7190506" cy="397580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50FCE-9950-0F1F-7527-247D8924190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110" y="360293"/>
            <a:ext cx="5872900" cy="3303570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B5C868D4-6F84-650B-D516-34B61DC4A86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20972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E5880657-5848-5AD2-C49E-43990B1FEB3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418166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86310025-4843-3DF5-4244-4C52EBA713D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515364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E56FAF51-631C-243A-58AB-34CA11E74CD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7031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pace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5CFB99A-DC4F-A292-080F-74222C6E7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 Map + Local Represent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5CFB99A-DC4F-A292-080F-74222C6E7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Google Shape;602;p82">
            <a:extLst>
              <a:ext uri="{FF2B5EF4-FFF2-40B4-BE49-F238E27FC236}">
                <a16:creationId xmlns:a16="http://schemas.microsoft.com/office/drawing/2014/main" id="{BEE80E44-979E-B94F-6FD0-C59AF225B9B0}"/>
              </a:ext>
            </a:extLst>
          </p:cNvPr>
          <p:cNvSpPr txBox="1"/>
          <p:nvPr userDrawn="1"/>
        </p:nvSpPr>
        <p:spPr>
          <a:xfrm>
            <a:off x="1161082" y="2157699"/>
            <a:ext cx="170700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it-IT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</a:t>
            </a:r>
            <a:r>
              <a:rPr lang="it-IT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@2n.com </a:t>
            </a:r>
            <a:endParaRPr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6" name="Obdélník 31">
            <a:extLst>
              <a:ext uri="{FF2B5EF4-FFF2-40B4-BE49-F238E27FC236}">
                <a16:creationId xmlns:a16="http://schemas.microsoft.com/office/drawing/2014/main" id="{5F09AFE0-2211-3653-7830-49AF98C899A8}"/>
              </a:ext>
            </a:extLst>
          </p:cNvPr>
          <p:cNvSpPr/>
          <p:nvPr userDrawn="1"/>
        </p:nvSpPr>
        <p:spPr>
          <a:xfrm>
            <a:off x="1246532" y="1970836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32">
            <a:extLst>
              <a:ext uri="{FF2B5EF4-FFF2-40B4-BE49-F238E27FC236}">
                <a16:creationId xmlns:a16="http://schemas.microsoft.com/office/drawing/2014/main" id="{96A3A191-C1FC-2EC5-2210-0B54916E7A67}"/>
              </a:ext>
            </a:extLst>
          </p:cNvPr>
          <p:cNvSpPr/>
          <p:nvPr userDrawn="1"/>
        </p:nvSpPr>
        <p:spPr>
          <a:xfrm>
            <a:off x="1505442" y="1970836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32">
            <a:extLst>
              <a:ext uri="{FF2B5EF4-FFF2-40B4-BE49-F238E27FC236}">
                <a16:creationId xmlns:a16="http://schemas.microsoft.com/office/drawing/2014/main" id="{8E16906A-C274-486F-4E56-0472CED6FD1F}"/>
              </a:ext>
            </a:extLst>
          </p:cNvPr>
          <p:cNvSpPr/>
          <p:nvPr userDrawn="1"/>
        </p:nvSpPr>
        <p:spPr>
          <a:xfrm>
            <a:off x="1764352" y="1970836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Google Shape;604;p82">
            <a:extLst>
              <a:ext uri="{FF2B5EF4-FFF2-40B4-BE49-F238E27FC236}">
                <a16:creationId xmlns:a16="http://schemas.microsoft.com/office/drawing/2014/main" id="{0C3091D4-1584-13AE-E439-9BA1D9F19ADE}"/>
              </a:ext>
            </a:extLst>
          </p:cNvPr>
          <p:cNvSpPr txBox="1"/>
          <p:nvPr userDrawn="1"/>
        </p:nvSpPr>
        <p:spPr>
          <a:xfrm>
            <a:off x="1161082" y="3399169"/>
            <a:ext cx="173482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yourmail@2n.com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11" name="Google Shape;605;p82">
            <a:extLst>
              <a:ext uri="{FF2B5EF4-FFF2-40B4-BE49-F238E27FC236}">
                <a16:creationId xmlns:a16="http://schemas.microsoft.com/office/drawing/2014/main" id="{C9BB5DB6-D264-D574-69F4-882A4BD7519A}"/>
              </a:ext>
            </a:extLst>
          </p:cNvPr>
          <p:cNvSpPr txBox="1"/>
          <p:nvPr userDrawn="1"/>
        </p:nvSpPr>
        <p:spPr>
          <a:xfrm>
            <a:off x="1161082" y="4637464"/>
            <a:ext cx="174331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yourmail@2n.com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13" name="Google Shape;606;p82">
            <a:extLst>
              <a:ext uri="{FF2B5EF4-FFF2-40B4-BE49-F238E27FC236}">
                <a16:creationId xmlns:a16="http://schemas.microsoft.com/office/drawing/2014/main" id="{03E0C99D-647C-40E0-C24F-190C63481E42}"/>
              </a:ext>
            </a:extLst>
          </p:cNvPr>
          <p:cNvSpPr txBox="1"/>
          <p:nvPr userDrawn="1"/>
        </p:nvSpPr>
        <p:spPr>
          <a:xfrm>
            <a:off x="1158536" y="5871300"/>
            <a:ext cx="173737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yourmail@2n.com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14" name="Obdélník 31">
            <a:extLst>
              <a:ext uri="{FF2B5EF4-FFF2-40B4-BE49-F238E27FC236}">
                <a16:creationId xmlns:a16="http://schemas.microsoft.com/office/drawing/2014/main" id="{1E80C977-334C-ED33-3CF2-36859CBA2F69}"/>
              </a:ext>
            </a:extLst>
          </p:cNvPr>
          <p:cNvSpPr/>
          <p:nvPr userDrawn="1"/>
        </p:nvSpPr>
        <p:spPr>
          <a:xfrm>
            <a:off x="1256182" y="5693357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32">
            <a:extLst>
              <a:ext uri="{FF2B5EF4-FFF2-40B4-BE49-F238E27FC236}">
                <a16:creationId xmlns:a16="http://schemas.microsoft.com/office/drawing/2014/main" id="{3C75F962-FF38-6ECD-9964-14BB1D6A0427}"/>
              </a:ext>
            </a:extLst>
          </p:cNvPr>
          <p:cNvSpPr/>
          <p:nvPr userDrawn="1"/>
        </p:nvSpPr>
        <p:spPr>
          <a:xfrm>
            <a:off x="1515092" y="5693357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32">
            <a:extLst>
              <a:ext uri="{FF2B5EF4-FFF2-40B4-BE49-F238E27FC236}">
                <a16:creationId xmlns:a16="http://schemas.microsoft.com/office/drawing/2014/main" id="{CF8CD7D3-0901-C74B-1D13-15E62F23BE66}"/>
              </a:ext>
            </a:extLst>
          </p:cNvPr>
          <p:cNvSpPr/>
          <p:nvPr userDrawn="1"/>
        </p:nvSpPr>
        <p:spPr>
          <a:xfrm>
            <a:off x="1774002" y="5693357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Google Shape;607;p82">
            <a:extLst>
              <a:ext uri="{FF2B5EF4-FFF2-40B4-BE49-F238E27FC236}">
                <a16:creationId xmlns:a16="http://schemas.microsoft.com/office/drawing/2014/main" id="{EAEA61FA-56B8-2510-CB0B-1CD9A3E91F18}"/>
              </a:ext>
            </a:extLst>
          </p:cNvPr>
          <p:cNvSpPr txBox="1"/>
          <p:nvPr userDrawn="1"/>
        </p:nvSpPr>
        <p:spPr>
          <a:xfrm>
            <a:off x="3826021" y="2161897"/>
            <a:ext cx="170700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yourmail@2n.com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18" name="Obdélník 31">
            <a:extLst>
              <a:ext uri="{FF2B5EF4-FFF2-40B4-BE49-F238E27FC236}">
                <a16:creationId xmlns:a16="http://schemas.microsoft.com/office/drawing/2014/main" id="{A27B7AD5-DC4E-B1A2-49D3-0A6E02C5A52C}"/>
              </a:ext>
            </a:extLst>
          </p:cNvPr>
          <p:cNvSpPr/>
          <p:nvPr userDrawn="1"/>
        </p:nvSpPr>
        <p:spPr>
          <a:xfrm>
            <a:off x="3917053" y="1970836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32">
            <a:extLst>
              <a:ext uri="{FF2B5EF4-FFF2-40B4-BE49-F238E27FC236}">
                <a16:creationId xmlns:a16="http://schemas.microsoft.com/office/drawing/2014/main" id="{1E955232-E314-ABB3-D450-8481ED70C66A}"/>
              </a:ext>
            </a:extLst>
          </p:cNvPr>
          <p:cNvSpPr/>
          <p:nvPr userDrawn="1"/>
        </p:nvSpPr>
        <p:spPr>
          <a:xfrm>
            <a:off x="4175963" y="1970836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32">
            <a:extLst>
              <a:ext uri="{FF2B5EF4-FFF2-40B4-BE49-F238E27FC236}">
                <a16:creationId xmlns:a16="http://schemas.microsoft.com/office/drawing/2014/main" id="{834A7ED0-14B7-9462-F1A5-448ECC4FF597}"/>
              </a:ext>
            </a:extLst>
          </p:cNvPr>
          <p:cNvSpPr/>
          <p:nvPr userDrawn="1"/>
        </p:nvSpPr>
        <p:spPr>
          <a:xfrm>
            <a:off x="4434873" y="1970836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Google Shape;608;p82">
            <a:extLst>
              <a:ext uri="{FF2B5EF4-FFF2-40B4-BE49-F238E27FC236}">
                <a16:creationId xmlns:a16="http://schemas.microsoft.com/office/drawing/2014/main" id="{72940286-2F5E-C422-746F-4BE190DDAEA9}"/>
              </a:ext>
            </a:extLst>
          </p:cNvPr>
          <p:cNvSpPr txBox="1"/>
          <p:nvPr userDrawn="1"/>
        </p:nvSpPr>
        <p:spPr>
          <a:xfrm>
            <a:off x="3826021" y="3407397"/>
            <a:ext cx="173482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yourmail@2n.com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22" name="Obdélník 31">
            <a:extLst>
              <a:ext uri="{FF2B5EF4-FFF2-40B4-BE49-F238E27FC236}">
                <a16:creationId xmlns:a16="http://schemas.microsoft.com/office/drawing/2014/main" id="{38E7FA31-DF84-076F-09BC-C24EEB9F791E}"/>
              </a:ext>
            </a:extLst>
          </p:cNvPr>
          <p:cNvSpPr/>
          <p:nvPr userDrawn="1"/>
        </p:nvSpPr>
        <p:spPr>
          <a:xfrm>
            <a:off x="3917054" y="3213591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32">
            <a:extLst>
              <a:ext uri="{FF2B5EF4-FFF2-40B4-BE49-F238E27FC236}">
                <a16:creationId xmlns:a16="http://schemas.microsoft.com/office/drawing/2014/main" id="{FEDB9F74-CA5F-DBBF-B053-D40D88096A0A}"/>
              </a:ext>
            </a:extLst>
          </p:cNvPr>
          <p:cNvSpPr/>
          <p:nvPr userDrawn="1"/>
        </p:nvSpPr>
        <p:spPr>
          <a:xfrm>
            <a:off x="4175964" y="3213591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32">
            <a:extLst>
              <a:ext uri="{FF2B5EF4-FFF2-40B4-BE49-F238E27FC236}">
                <a16:creationId xmlns:a16="http://schemas.microsoft.com/office/drawing/2014/main" id="{CDD052BE-EB51-C5E7-9C5B-767ECB3C6B0D}"/>
              </a:ext>
            </a:extLst>
          </p:cNvPr>
          <p:cNvSpPr/>
          <p:nvPr userDrawn="1"/>
        </p:nvSpPr>
        <p:spPr>
          <a:xfrm>
            <a:off x="4434874" y="3213591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Google Shape;609;p82">
            <a:extLst>
              <a:ext uri="{FF2B5EF4-FFF2-40B4-BE49-F238E27FC236}">
                <a16:creationId xmlns:a16="http://schemas.microsoft.com/office/drawing/2014/main" id="{FB2FA19A-274D-BBFF-AA70-273B04AB9AF1}"/>
              </a:ext>
            </a:extLst>
          </p:cNvPr>
          <p:cNvSpPr txBox="1"/>
          <p:nvPr userDrawn="1"/>
        </p:nvSpPr>
        <p:spPr>
          <a:xfrm>
            <a:off x="3826021" y="4648742"/>
            <a:ext cx="174331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yourmail@2n.com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5B88E1DB-C0A0-0DA2-11FD-D8A92866BD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0233" y="2047874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  <a:endParaRPr lang="en-US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C5F3000C-3CAB-7BAB-AD4C-C9D30890A5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362" y="3286398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5" name="Picture Placeholder 34">
            <a:extLst>
              <a:ext uri="{FF2B5EF4-FFF2-40B4-BE49-F238E27FC236}">
                <a16:creationId xmlns:a16="http://schemas.microsoft.com/office/drawing/2014/main" id="{6F5C20E8-DEFE-466D-E6C2-F98B1EBA02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6853" y="4531414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A7C9827-6A96-6F88-BCF8-1735F36FF8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213" y="5763913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403148BA-263E-3151-7A88-F9FFA5919F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47617" y="2047406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637710CC-F8BF-BD2B-A190-135CF0FEC2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75746" y="3285930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  <a:p>
            <a:endParaRPr lang="en-US" dirty="0"/>
          </a:p>
        </p:txBody>
      </p:sp>
      <p:sp>
        <p:nvSpPr>
          <p:cNvPr id="49" name="Picture Placeholder 34">
            <a:extLst>
              <a:ext uri="{FF2B5EF4-FFF2-40B4-BE49-F238E27FC236}">
                <a16:creationId xmlns:a16="http://schemas.microsoft.com/office/drawing/2014/main" id="{99EEA1F0-F065-3766-7416-36AB2DA978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4237" y="4530946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54" name="Obdélník 31">
            <a:extLst>
              <a:ext uri="{FF2B5EF4-FFF2-40B4-BE49-F238E27FC236}">
                <a16:creationId xmlns:a16="http://schemas.microsoft.com/office/drawing/2014/main" id="{6ABC24B0-E257-E768-04D8-974B5EDA139F}"/>
              </a:ext>
            </a:extLst>
          </p:cNvPr>
          <p:cNvSpPr/>
          <p:nvPr userDrawn="1"/>
        </p:nvSpPr>
        <p:spPr>
          <a:xfrm>
            <a:off x="1258629" y="3233275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32">
            <a:extLst>
              <a:ext uri="{FF2B5EF4-FFF2-40B4-BE49-F238E27FC236}">
                <a16:creationId xmlns:a16="http://schemas.microsoft.com/office/drawing/2014/main" id="{B5879089-DE9F-9717-0162-C73F422AC4EA}"/>
              </a:ext>
            </a:extLst>
          </p:cNvPr>
          <p:cNvSpPr/>
          <p:nvPr userDrawn="1"/>
        </p:nvSpPr>
        <p:spPr>
          <a:xfrm>
            <a:off x="1517539" y="3233275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32">
            <a:extLst>
              <a:ext uri="{FF2B5EF4-FFF2-40B4-BE49-F238E27FC236}">
                <a16:creationId xmlns:a16="http://schemas.microsoft.com/office/drawing/2014/main" id="{7B922415-68F8-C738-30F8-826E99F8125C}"/>
              </a:ext>
            </a:extLst>
          </p:cNvPr>
          <p:cNvSpPr/>
          <p:nvPr userDrawn="1"/>
        </p:nvSpPr>
        <p:spPr>
          <a:xfrm>
            <a:off x="1776449" y="3233275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Obdélník 31">
            <a:extLst>
              <a:ext uri="{FF2B5EF4-FFF2-40B4-BE49-F238E27FC236}">
                <a16:creationId xmlns:a16="http://schemas.microsoft.com/office/drawing/2014/main" id="{142CBD57-55FB-E156-AFDC-B51ADBB92E81}"/>
              </a:ext>
            </a:extLst>
          </p:cNvPr>
          <p:cNvSpPr/>
          <p:nvPr userDrawn="1"/>
        </p:nvSpPr>
        <p:spPr>
          <a:xfrm>
            <a:off x="1254380" y="4458394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32">
            <a:extLst>
              <a:ext uri="{FF2B5EF4-FFF2-40B4-BE49-F238E27FC236}">
                <a16:creationId xmlns:a16="http://schemas.microsoft.com/office/drawing/2014/main" id="{83F13985-E61D-8935-F82D-06391AF76A10}"/>
              </a:ext>
            </a:extLst>
          </p:cNvPr>
          <p:cNvSpPr/>
          <p:nvPr userDrawn="1"/>
        </p:nvSpPr>
        <p:spPr>
          <a:xfrm>
            <a:off x="1513290" y="4458394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32">
            <a:extLst>
              <a:ext uri="{FF2B5EF4-FFF2-40B4-BE49-F238E27FC236}">
                <a16:creationId xmlns:a16="http://schemas.microsoft.com/office/drawing/2014/main" id="{C9DC784B-0964-A43D-A763-4B53A329BEE4}"/>
              </a:ext>
            </a:extLst>
          </p:cNvPr>
          <p:cNvSpPr/>
          <p:nvPr userDrawn="1"/>
        </p:nvSpPr>
        <p:spPr>
          <a:xfrm>
            <a:off x="1772200" y="4458394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Obdélník 31">
            <a:extLst>
              <a:ext uri="{FF2B5EF4-FFF2-40B4-BE49-F238E27FC236}">
                <a16:creationId xmlns:a16="http://schemas.microsoft.com/office/drawing/2014/main" id="{E891FB47-962A-E89B-2654-15341C94894D}"/>
              </a:ext>
            </a:extLst>
          </p:cNvPr>
          <p:cNvSpPr/>
          <p:nvPr userDrawn="1"/>
        </p:nvSpPr>
        <p:spPr>
          <a:xfrm>
            <a:off x="3917053" y="4462367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32">
            <a:extLst>
              <a:ext uri="{FF2B5EF4-FFF2-40B4-BE49-F238E27FC236}">
                <a16:creationId xmlns:a16="http://schemas.microsoft.com/office/drawing/2014/main" id="{A20C7FC2-26E5-630E-1339-6D21CE85973E}"/>
              </a:ext>
            </a:extLst>
          </p:cNvPr>
          <p:cNvSpPr/>
          <p:nvPr userDrawn="1"/>
        </p:nvSpPr>
        <p:spPr>
          <a:xfrm>
            <a:off x="4175963" y="4462367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32">
            <a:extLst>
              <a:ext uri="{FF2B5EF4-FFF2-40B4-BE49-F238E27FC236}">
                <a16:creationId xmlns:a16="http://schemas.microsoft.com/office/drawing/2014/main" id="{B5CC8C62-F0CD-0F79-BD40-91170727FE28}"/>
              </a:ext>
            </a:extLst>
          </p:cNvPr>
          <p:cNvSpPr/>
          <p:nvPr userDrawn="1"/>
        </p:nvSpPr>
        <p:spPr>
          <a:xfrm>
            <a:off x="4434873" y="4462367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" name="Google Shape;609;p82">
            <a:extLst>
              <a:ext uri="{FF2B5EF4-FFF2-40B4-BE49-F238E27FC236}">
                <a16:creationId xmlns:a16="http://schemas.microsoft.com/office/drawing/2014/main" id="{FA861AFE-0713-9207-B9CA-D1B4E0A6F7CF}"/>
              </a:ext>
            </a:extLst>
          </p:cNvPr>
          <p:cNvSpPr txBox="1"/>
          <p:nvPr userDrawn="1"/>
        </p:nvSpPr>
        <p:spPr>
          <a:xfrm>
            <a:off x="3817531" y="5881709"/>
            <a:ext cx="175180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Name </a:t>
            </a:r>
            <a:r>
              <a:rPr lang="cs-CZ" sz="1000" b="1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Surname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Position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E: 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yourmail@2n.com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  <a:endParaRPr lang="cs-CZ" sz="1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T: +</a:t>
            </a:r>
            <a:r>
              <a:rPr lang="cs-CZ" sz="1000" b="0" i="0" u="none" strike="noStrike" cap="none" dirty="0" err="1">
                <a:latin typeface="+mj-lt"/>
                <a:ea typeface="Quattrocento Sans"/>
                <a:cs typeface="Quattrocento Sans"/>
                <a:sym typeface="Quattrocento Sans"/>
              </a:rPr>
              <a:t>xxx123456789</a:t>
            </a:r>
            <a:r>
              <a:rPr lang="cs-CZ" sz="1000" b="0" i="0" u="none" strike="noStrike" cap="none" dirty="0">
                <a:latin typeface="+mj-lt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73" name="Picture Placeholder 34">
            <a:extLst>
              <a:ext uri="{FF2B5EF4-FFF2-40B4-BE49-F238E27FC236}">
                <a16:creationId xmlns:a16="http://schemas.microsoft.com/office/drawing/2014/main" id="{DD4D7E96-395C-E47D-EDF2-17B26D9C77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75746" y="5763913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74" name="Obdélník 31">
            <a:extLst>
              <a:ext uri="{FF2B5EF4-FFF2-40B4-BE49-F238E27FC236}">
                <a16:creationId xmlns:a16="http://schemas.microsoft.com/office/drawing/2014/main" id="{ED3C1A1F-AA7A-93F1-6992-FA8F293DF76C}"/>
              </a:ext>
            </a:extLst>
          </p:cNvPr>
          <p:cNvSpPr/>
          <p:nvPr userDrawn="1"/>
        </p:nvSpPr>
        <p:spPr>
          <a:xfrm>
            <a:off x="3908562" y="5695334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5A2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32">
            <a:extLst>
              <a:ext uri="{FF2B5EF4-FFF2-40B4-BE49-F238E27FC236}">
                <a16:creationId xmlns:a16="http://schemas.microsoft.com/office/drawing/2014/main" id="{B1990B82-1FF0-1EE5-BA4D-4591AD3CF94B}"/>
              </a:ext>
            </a:extLst>
          </p:cNvPr>
          <p:cNvSpPr/>
          <p:nvPr userDrawn="1"/>
        </p:nvSpPr>
        <p:spPr>
          <a:xfrm>
            <a:off x="4167472" y="5695334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0088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32">
            <a:extLst>
              <a:ext uri="{FF2B5EF4-FFF2-40B4-BE49-F238E27FC236}">
                <a16:creationId xmlns:a16="http://schemas.microsoft.com/office/drawing/2014/main" id="{8AA3FD5C-FFA5-3393-A903-B3C72BD27824}"/>
              </a:ext>
            </a:extLst>
          </p:cNvPr>
          <p:cNvSpPr/>
          <p:nvPr userDrawn="1"/>
        </p:nvSpPr>
        <p:spPr>
          <a:xfrm>
            <a:off x="4426382" y="5695334"/>
            <a:ext cx="179070" cy="179070"/>
          </a:xfrm>
          <a:prstGeom prst="roundRect">
            <a:avLst>
              <a:gd name="adj" fmla="val 13672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A2510F76-D629-C9E4-8C49-2D6C3E8142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1171" y="3771900"/>
            <a:ext cx="575207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11ED24B8-2CEF-8B09-FD96-A73C0C8AA4E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151161" y="4661117"/>
            <a:ext cx="5752079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28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 Slide -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10">
            <a:extLst>
              <a:ext uri="{FF2B5EF4-FFF2-40B4-BE49-F238E27FC236}">
                <a16:creationId xmlns:a16="http://schemas.microsoft.com/office/drawing/2014/main" id="{C8412F74-3BB2-8BD5-842A-05AE602D0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89E65D7-CB10-A673-8D11-60065E8B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8" y="2777810"/>
            <a:ext cx="9096522" cy="184235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269A3E-79A3-D9CA-0EBD-4AEC0E83F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3407AF17-C80B-4757-3194-4184C8BF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28" y="4630054"/>
            <a:ext cx="9082008" cy="10305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sp>
        <p:nvSpPr>
          <p:cNvPr id="4" name="Obdélník 11">
            <a:extLst>
              <a:ext uri="{FF2B5EF4-FFF2-40B4-BE49-F238E27FC236}">
                <a16:creationId xmlns:a16="http://schemas.microsoft.com/office/drawing/2014/main" id="{BD2C00E3-5021-B174-A7D5-06762A404CEE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41438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- No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8E1849B-958F-A559-C5AF-DA9BF783B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777811"/>
            <a:ext cx="9144000" cy="18423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1417A6-C4A3-8243-AEF3-CAB737511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775" y="4639214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Name </a:t>
            </a:r>
            <a:r>
              <a:rPr lang="cs-CZ" err="1"/>
              <a:t>Surname</a:t>
            </a:r>
            <a:endParaRPr lang="cs-CZ"/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19AAFAF6-BD8A-391D-FC01-20BE40790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775" y="4919876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Date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4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1" y="281765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11498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9E39FAB1-3CE3-552B-DEBE-85AB4C4FAB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11498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11" name="Zástupný text 26">
            <a:extLst>
              <a:ext uri="{FF2B5EF4-FFF2-40B4-BE49-F238E27FC236}">
                <a16:creationId xmlns:a16="http://schemas.microsoft.com/office/drawing/2014/main" id="{C5A752DC-CFA4-9282-A6D9-418FB27DF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62219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3004865-5640-4C1C-AC4D-B7D030E9C2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62219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983" y="291287"/>
            <a:ext cx="376225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927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AFEBA170-17E1-477A-B553-E0784B6377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0983" y="3285053"/>
            <a:ext cx="376225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18E39375-36E2-A930-C94B-2764A71FEC8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40983" y="4174271"/>
            <a:ext cx="3762258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326" y="291288"/>
            <a:ext cx="3577390" cy="6140114"/>
          </a:xfrm>
          <a:prstGeom prst="roundRect">
            <a:avLst>
              <a:gd name="adj" fmla="val 3550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1x2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F37D1D9A-114C-B73E-99C4-7696B05B28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14D2894-638B-0170-3A6C-5A1258C498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7652899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4C426573-76AE-9B04-AC0C-6BA29B5B51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9813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D32DA639-378A-268A-1638-1C0A7EEC95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5" y="3771900"/>
            <a:ext cx="7652899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5A91B9D8-B958-78CE-3143-E07DB64181A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7652894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37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610" y="291287"/>
            <a:ext cx="7805631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9C78AD5-8A1D-4D63-6640-5F199C89A9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7610" y="3771900"/>
            <a:ext cx="780563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7DA9DD5-93FE-BCC5-A27C-798E6787BA3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097604" y="4661117"/>
            <a:ext cx="780563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9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0" y="281763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1F3617B-B526-F8BF-7F90-3737F4ED1A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7" y="3285051"/>
            <a:ext cx="311498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AD45DED1-36AE-7A2E-2CB1-4A8EEB361E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174269"/>
            <a:ext cx="3114983" cy="225713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75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0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25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802" r:id="rId7"/>
    <p:sldLayoutId id="2147483803" r:id="rId8"/>
    <p:sldLayoutId id="2147483961" r:id="rId9"/>
    <p:sldLayoutId id="214748396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7089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963" r:id="rId10"/>
    <p:sldLayoutId id="2147483965" r:id="rId11"/>
    <p:sldLayoutId id="2147483966" r:id="rId12"/>
    <p:sldLayoutId id="21474839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6965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4997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5" r:id="rId2"/>
    <p:sldLayoutId id="214748372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28785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/>
        </p:nvSpPr>
        <p:spPr>
          <a:xfrm>
            <a:off x="10598099" y="6434578"/>
            <a:ext cx="1472380" cy="42342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  <p:sp>
        <p:nvSpPr>
          <p:cNvPr id="2" name="Obdélník 11">
            <a:extLst>
              <a:ext uri="{FF2B5EF4-FFF2-40B4-BE49-F238E27FC236}">
                <a16:creationId xmlns:a16="http://schemas.microsoft.com/office/drawing/2014/main" id="{D78B0274-5576-675D-0AC0-9FE567D2D5BB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681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53" r:id="rId3"/>
    <p:sldLayoutId id="2147483967" r:id="rId4"/>
    <p:sldLayoutId id="214748396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B23707-B8E0-B400-4727-3222B652B0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E8953E-4345-9386-8F96-394584A13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824" y="486778"/>
            <a:ext cx="6442074" cy="1408697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 Clip 2wire-IP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3BC794-8D8D-B15D-B3B4-A0CA9CEDD68D}"/>
              </a:ext>
            </a:extLst>
          </p:cNvPr>
          <p:cNvSpPr txBox="1">
            <a:spLocks/>
          </p:cNvSpPr>
          <p:nvPr/>
        </p:nvSpPr>
        <p:spPr>
          <a:xfrm>
            <a:off x="4568824" y="1693278"/>
            <a:ext cx="6442074" cy="15906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36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IP </a:t>
            </a:r>
            <a:br>
              <a:rPr lang="en-US" sz="36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2 wires</a:t>
            </a:r>
            <a:endParaRPr lang="en-US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9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6694261" cy="1746060"/>
          </a:xfrm>
        </p:spPr>
        <p:txBody>
          <a:bodyPr/>
          <a:lstStyle/>
          <a:p>
            <a:r>
              <a:rPr lang="en-US" noProof="0" dirty="0"/>
              <a:t>Technical parameters</a:t>
            </a:r>
            <a:br>
              <a:rPr lang="en-US" noProof="0" dirty="0"/>
            </a:br>
            <a:r>
              <a:rPr lang="en-US" noProof="0" dirty="0"/>
              <a:t>2N Clip 2wire-IP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0772FF-D8D5-B24A-B34A-CD0FA31A8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55918"/>
              </p:ext>
            </p:extLst>
          </p:nvPr>
        </p:nvGraphicFramePr>
        <p:xfrm>
          <a:off x="223775" y="1623238"/>
          <a:ext cx="5175894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400">
                  <a:extLst>
                    <a:ext uri="{9D8B030D-6E8A-4147-A177-3AD203B41FA5}">
                      <a16:colId xmlns:a16="http://schemas.microsoft.com/office/drawing/2014/main" val="2103973002"/>
                    </a:ext>
                  </a:extLst>
                </a:gridCol>
                <a:gridCol w="3127494">
                  <a:extLst>
                    <a:ext uri="{9D8B030D-6E8A-4147-A177-3AD203B41FA5}">
                      <a16:colId xmlns:a16="http://schemas.microsoft.com/office/drawing/2014/main" val="1607943172"/>
                    </a:ext>
                  </a:extLst>
                </a:gridCol>
              </a:tblGrid>
              <a:tr h="27305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Power supply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05506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2wire-IP powered, 48 V DC, 200 mA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6813"/>
                  </a:ext>
                </a:extLst>
              </a:tr>
              <a:tr h="273056">
                <a:tc gridSpan="2">
                  <a:txBody>
                    <a:bodyPr/>
                    <a:lstStyle/>
                    <a:p>
                      <a:pPr algn="l" fontAlgn="t"/>
                      <a:endParaRPr lang="en-US" sz="1200" b="1" u="none" strike="noStrike" noProof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200" b="1" u="none" strike="noStrike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User interface</a:t>
                      </a:r>
                      <a:endParaRPr lang="en-US" sz="12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98364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Controls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3 capacitive buttons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481771"/>
                  </a:ext>
                </a:extLst>
              </a:tr>
              <a:tr h="45509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Operation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press and hold the RESET button to restore factory settings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133608"/>
                  </a:ext>
                </a:extLst>
              </a:tr>
              <a:tr h="455095">
                <a:tc gridSpan="2">
                  <a:txBody>
                    <a:bodyPr/>
                    <a:lstStyle/>
                    <a:p>
                      <a:pPr algn="l" fontAlgn="t"/>
                      <a:endParaRPr lang="en-US" sz="1200" b="1" u="none" strike="noStrike" noProof="0" dirty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200" b="1" u="none" strike="noStrike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Audio</a:t>
                      </a:r>
                      <a:endParaRPr lang="en-US" sz="12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049530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Microphone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integrated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791359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Speaker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integrated, 2W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74729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Integrated induction loop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optional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982322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Codecs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G.711a/u, G.722, G.729, L16/16 kHz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837042"/>
                  </a:ext>
                </a:extLst>
              </a:tr>
              <a:tr h="455095">
                <a:tc gridSpan="2">
                  <a:txBody>
                    <a:bodyPr/>
                    <a:lstStyle/>
                    <a:p>
                      <a:pPr algn="l" fontAlgn="t"/>
                      <a:endParaRPr lang="en-US" sz="1200" b="1" u="none" strike="noStrike" noProof="0" dirty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200" b="1" u="none" strike="noStrike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Video</a:t>
                      </a:r>
                      <a:endParaRPr lang="en-US" sz="12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66222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Display size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4.3" </a:t>
                      </a:r>
                      <a:r>
                        <a:rPr lang="en-US" sz="1200" u="none" strike="noStrike" noProof="0" dirty="0" err="1">
                          <a:effectLst/>
                          <a:latin typeface="+mn-lt"/>
                        </a:rPr>
                        <a:t>colour</a:t>
                      </a:r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 display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581630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Resolution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480x272 pixels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329368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  <a:latin typeface="+mn-lt"/>
                        </a:rPr>
                        <a:t>Codecs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  <a:latin typeface="+mn-lt"/>
                        </a:rPr>
                        <a:t>H.264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827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3C65D3-A505-FE4D-105C-EB0FF2842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08949"/>
              </p:ext>
            </p:extLst>
          </p:nvPr>
        </p:nvGraphicFramePr>
        <p:xfrm>
          <a:off x="6034239" y="1632763"/>
          <a:ext cx="4860000" cy="411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2822215694"/>
                    </a:ext>
                  </a:extLst>
                </a:gridCol>
                <a:gridCol w="2812125">
                  <a:extLst>
                    <a:ext uri="{9D8B030D-6E8A-4147-A177-3AD203B41FA5}">
                      <a16:colId xmlns:a16="http://schemas.microsoft.com/office/drawing/2014/main" val="80117862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solidFill>
                            <a:schemeClr val="accent1"/>
                          </a:solidFill>
                          <a:effectLst/>
                        </a:rPr>
                        <a:t>Interface</a:t>
                      </a:r>
                      <a:endParaRPr lang="en-US" sz="12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462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</a:rPr>
                        <a:t>Two wire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2wire-IP</a:t>
                      </a: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80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</a:rPr>
                        <a:t>Recommended cabling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pair of Cat3 or higher, 24AWG</a:t>
                      </a: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862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noProof="0" dirty="0">
                          <a:solidFill>
                            <a:srgbClr val="161616"/>
                          </a:solidFill>
                          <a:effectLst/>
                          <a:latin typeface="+mn-lt"/>
                        </a:rPr>
                        <a:t>Important note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verify condition of the legacy cabling before use</a:t>
                      </a:r>
                      <a:endParaRPr lang="en-US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48459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t"/>
                      <a:br>
                        <a:rPr lang="en-US" sz="1200" b="1" u="none" strike="noStrike" noProof="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n-US" sz="1200" b="1" u="none" strike="noStrike" noProof="0" dirty="0">
                          <a:solidFill>
                            <a:schemeClr val="accent1"/>
                          </a:solidFill>
                          <a:effectLst/>
                        </a:rPr>
                        <a:t>Doorbell input</a:t>
                      </a:r>
                      <a:endParaRPr lang="en-US" sz="12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177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</a:rPr>
                        <a:t>Input type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switching contact (button/relay)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738862"/>
                  </a:ext>
                </a:extLst>
              </a:tr>
              <a:tr h="226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</a:rPr>
                        <a:t>Contact type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normally open (NO)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8912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noProof="0" dirty="0">
                          <a:effectLst/>
                        </a:rPr>
                        <a:t>Contact parameters</a:t>
                      </a:r>
                      <a:endParaRPr lang="en-US" sz="1200" b="1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noProof="0" dirty="0">
                          <a:effectLst/>
                        </a:rPr>
                        <a:t>12V/20mA, DC</a:t>
                      </a:r>
                      <a:endParaRPr lang="en-US" sz="12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5858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t"/>
                      <a:endParaRPr lang="en-US" sz="1200" b="1" u="none" strike="noStrike" noProof="0" dirty="0">
                        <a:effectLst/>
                      </a:endParaRPr>
                    </a:p>
                    <a:p>
                      <a:pPr algn="l" fontAlgn="t"/>
                      <a:r>
                        <a:rPr lang="en-US" sz="1200" b="1" u="none" strike="noStrike" noProof="0" dirty="0">
                          <a:solidFill>
                            <a:schemeClr val="accent1"/>
                          </a:solidFill>
                          <a:effectLst/>
                        </a:rPr>
                        <a:t>Mechanical properties</a:t>
                      </a:r>
                      <a:endParaRPr lang="en-US" sz="1200" b="1" i="0" u="none" strike="noStrike" noProof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80021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Dimensions (W x H x D)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4.88 x 5.91 x 1.10 in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35276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 </a:t>
                      </a:r>
                      <a:r>
                        <a:rPr lang="en-US" sz="1200" b="0" u="none" strike="noStrike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endParaRPr lang="en-US" sz="12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64778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temperature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to 122°F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2046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 temperature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to 158°F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31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5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44B93-212B-F957-4B6B-440F58A07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3AE8EA9-84CC-65B9-A4A0-7B2FBABCF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6694261" cy="1746060"/>
          </a:xfrm>
        </p:spPr>
        <p:txBody>
          <a:bodyPr/>
          <a:lstStyle/>
          <a:p>
            <a:r>
              <a:rPr lang="en-US" noProof="0" dirty="0"/>
              <a:t>Technical parameters</a:t>
            </a:r>
            <a:br>
              <a:rPr lang="en-US" noProof="0" dirty="0"/>
            </a:br>
            <a:r>
              <a:rPr lang="en-US" noProof="0" dirty="0"/>
              <a:t>2N Clip 2wire-IP Switch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4A7E14-3908-3311-6F37-440097A58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42602"/>
              </p:ext>
            </p:extLst>
          </p:nvPr>
        </p:nvGraphicFramePr>
        <p:xfrm>
          <a:off x="223775" y="1684721"/>
          <a:ext cx="5175894" cy="381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400">
                  <a:extLst>
                    <a:ext uri="{9D8B030D-6E8A-4147-A177-3AD203B41FA5}">
                      <a16:colId xmlns:a16="http://schemas.microsoft.com/office/drawing/2014/main" val="2103973002"/>
                    </a:ext>
                  </a:extLst>
                </a:gridCol>
                <a:gridCol w="3127494">
                  <a:extLst>
                    <a:ext uri="{9D8B030D-6E8A-4147-A177-3AD203B41FA5}">
                      <a16:colId xmlns:a16="http://schemas.microsoft.com/office/drawing/2014/main" val="1607943172"/>
                    </a:ext>
                  </a:extLst>
                </a:gridCol>
              </a:tblGrid>
              <a:tr h="273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Power supply</a:t>
                      </a:r>
                      <a:endParaRPr lang="en-US" sz="1200" b="1" kern="100" noProof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noProof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705506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external source, 48V DC, 1,92A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68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200" b="1" u="none" strike="noStrike" kern="1200" noProof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noProof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69836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Two wire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6x 2wire-IP (max. 10Mbps data) powered </a:t>
                      </a:r>
                      <a:b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connection of 2N Clip 2wire-IP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48177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kern="100" noProof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2x 2wire-IP (max. 100Mbps data) passive </a:t>
                      </a:r>
                      <a:b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connection of another 2N Clip 2wire-IP Switch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13360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2x 100Base</a:t>
                      </a:r>
                      <a:r>
                        <a:rPr lang="cs-CZ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cs-CZ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RJ-45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0495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PoE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one LAN port providing 802.3af Class 0 (up to 25W)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791359"/>
                  </a:ext>
                </a:extLst>
              </a:tr>
              <a:tr h="273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USB port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unused (for service purposes only)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747297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Recommended cabling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Cat5e or higher, 24AWG 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98232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Important note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verify condition of the legacy cabling before use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83704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CD4B85-5B8B-91A8-3344-D9CDCD089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38555"/>
              </p:ext>
            </p:extLst>
          </p:nvPr>
        </p:nvGraphicFramePr>
        <p:xfrm>
          <a:off x="6096000" y="1713296"/>
          <a:ext cx="4860000" cy="48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2822215694"/>
                    </a:ext>
                  </a:extLst>
                </a:gridCol>
                <a:gridCol w="2812125">
                  <a:extLst>
                    <a:ext uri="{9D8B030D-6E8A-4147-A177-3AD203B41FA5}">
                      <a16:colId xmlns:a16="http://schemas.microsoft.com/office/drawing/2014/main" val="80117862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Mechanical properties</a:t>
                      </a:r>
                      <a:endParaRPr lang="en-US" sz="1200" b="1" kern="100" noProof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00" noProof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4629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Dimensions (W x H x D)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 x 88 x 59 mm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8014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Weight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313 g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8621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Operating temperature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 to 50°C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48459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Storage temperature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-20 to 70°C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1777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Relative operating humidity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to 90 % (non-condensing)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73886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IP rating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IP20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89123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Recommended altitude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to 2000 m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585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Mounting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DIN-rail mountable into the electrical switchboard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80021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br>
                        <a:rPr lang="en-US" sz="1200" b="1" kern="0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200" b="1" kern="0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Mechanical properties</a:t>
                      </a:r>
                      <a:endParaRPr lang="en-US" sz="1200" b="1" kern="100" noProof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00" noProof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35276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Dimensions (W x H x D)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6.10 x 3.46 x 2.32 in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64778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Weight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0.69 </a:t>
                      </a:r>
                      <a:r>
                        <a:rPr lang="en-US" sz="1200" kern="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lb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2046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Operating temperature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to 122°F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3187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Storage temperature 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 to 158°F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4526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Mounting</a:t>
                      </a:r>
                      <a:endParaRPr lang="en-US" sz="1200" b="1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DIN-rail mountable into the electrical switchboard</a:t>
                      </a:r>
                      <a:endParaRPr lang="en-US" sz="1200" kern="1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4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2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4EFC-687B-471E-97AB-2AB3FE0E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27993" cy="1746060"/>
          </a:xfrm>
        </p:spPr>
        <p:txBody>
          <a:bodyPr/>
          <a:lstStyle/>
          <a:p>
            <a:r>
              <a:rPr lang="en-US" noProof="0" dirty="0"/>
              <a:t>Order numbers</a:t>
            </a:r>
          </a:p>
        </p:txBody>
      </p:sp>
      <p:sp>
        <p:nvSpPr>
          <p:cNvPr id="34" name="Zaoblený obdélník 13">
            <a:extLst>
              <a:ext uri="{FF2B5EF4-FFF2-40B4-BE49-F238E27FC236}">
                <a16:creationId xmlns:a16="http://schemas.microsoft.com/office/drawing/2014/main" id="{4AF2EE12-A997-4445-BE91-EA6417438313}"/>
              </a:ext>
            </a:extLst>
          </p:cNvPr>
          <p:cNvSpPr/>
          <p:nvPr/>
        </p:nvSpPr>
        <p:spPr>
          <a:xfrm>
            <a:off x="339843" y="1167729"/>
            <a:ext cx="3122895" cy="5317712"/>
          </a:xfrm>
          <a:prstGeom prst="roundRect">
            <a:avLst>
              <a:gd name="adj" fmla="val 527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8ED581F-197D-41B5-86A1-5AFD79F851B5}"/>
              </a:ext>
            </a:extLst>
          </p:cNvPr>
          <p:cNvSpPr txBox="1">
            <a:spLocks/>
          </p:cNvSpPr>
          <p:nvPr/>
        </p:nvSpPr>
        <p:spPr bwMode="auto">
          <a:xfrm>
            <a:off x="595185" y="5628090"/>
            <a:ext cx="2853872" cy="4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defRPr/>
            </a:pPr>
            <a:r>
              <a:rPr lang="en-US" noProof="0" dirty="0">
                <a:solidFill>
                  <a:schemeClr val="bg1"/>
                </a:solidFill>
                <a:ea typeface="Verdana" panose="020B0604030504040204" pitchFamily="34" charset="0"/>
              </a:rPr>
              <a:t>03448-001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4E50787-5E3E-63CE-D8AC-60A42E46C62D}"/>
              </a:ext>
            </a:extLst>
          </p:cNvPr>
          <p:cNvGrpSpPr/>
          <p:nvPr/>
        </p:nvGrpSpPr>
        <p:grpSpPr>
          <a:xfrm>
            <a:off x="7102490" y="1164317"/>
            <a:ext cx="3161398" cy="5317712"/>
            <a:chOff x="7952063" y="1164317"/>
            <a:chExt cx="3161398" cy="5317712"/>
          </a:xfrm>
        </p:grpSpPr>
        <p:sp>
          <p:nvSpPr>
            <p:cNvPr id="29" name="Zaoblený obdélník 13">
              <a:extLst>
                <a:ext uri="{FF2B5EF4-FFF2-40B4-BE49-F238E27FC236}">
                  <a16:creationId xmlns:a16="http://schemas.microsoft.com/office/drawing/2014/main" id="{4C4BC221-7184-4A40-AB04-A29CF87CEB15}"/>
                </a:ext>
              </a:extLst>
            </p:cNvPr>
            <p:cNvSpPr/>
            <p:nvPr/>
          </p:nvSpPr>
          <p:spPr>
            <a:xfrm>
              <a:off x="7952063" y="1164317"/>
              <a:ext cx="3122895" cy="5317712"/>
            </a:xfrm>
            <a:prstGeom prst="roundRect">
              <a:avLst>
                <a:gd name="adj" fmla="val 527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Content Placeholder 5">
              <a:extLst>
                <a:ext uri="{FF2B5EF4-FFF2-40B4-BE49-F238E27FC236}">
                  <a16:creationId xmlns:a16="http://schemas.microsoft.com/office/drawing/2014/main" id="{08853CA3-0707-46B1-BDA8-B4902EAFBA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3177" y="5624678"/>
              <a:ext cx="2853872" cy="405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lvl="0">
                <a:defRPr/>
              </a:pPr>
              <a:r>
                <a:rPr lang="en-US" noProof="0" dirty="0">
                  <a:solidFill>
                    <a:schemeClr val="bg1"/>
                  </a:solidFill>
                  <a:ea typeface="Verdana" panose="020B0604030504040204" pitchFamily="34" charset="0"/>
                </a:rPr>
                <a:t>03450-001</a:t>
              </a:r>
            </a:p>
          </p:txBody>
        </p:sp>
        <p:sp>
          <p:nvSpPr>
            <p:cNvPr id="27" name="Text Placeholder 13">
              <a:extLst>
                <a:ext uri="{FF2B5EF4-FFF2-40B4-BE49-F238E27FC236}">
                  <a16:creationId xmlns:a16="http://schemas.microsoft.com/office/drawing/2014/main" id="{6DCF096E-345E-49E8-8128-D8A1A91C04FC}"/>
                </a:ext>
              </a:extLst>
            </p:cNvPr>
            <p:cNvSpPr txBox="1">
              <a:spLocks/>
            </p:cNvSpPr>
            <p:nvPr/>
          </p:nvSpPr>
          <p:spPr>
            <a:xfrm>
              <a:off x="8166763" y="1279468"/>
              <a:ext cx="2946698" cy="533463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noProof="0" dirty="0">
                  <a:solidFill>
                    <a:schemeClr val="bg1"/>
                  </a:solidFill>
                  <a:ea typeface="Verdana" panose="020B0604030504040204" pitchFamily="34" charset="0"/>
                </a:rPr>
                <a:t>2N Clip 2wire-IP Switch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C90838F-8258-F9E0-07FB-CC86B2D92474}"/>
              </a:ext>
            </a:extLst>
          </p:cNvPr>
          <p:cNvGrpSpPr/>
          <p:nvPr/>
        </p:nvGrpSpPr>
        <p:grpSpPr>
          <a:xfrm>
            <a:off x="3718080" y="1167729"/>
            <a:ext cx="3122895" cy="5317712"/>
            <a:chOff x="4212793" y="1167729"/>
            <a:chExt cx="3122895" cy="5317712"/>
          </a:xfrm>
        </p:grpSpPr>
        <p:sp>
          <p:nvSpPr>
            <p:cNvPr id="30" name="Zaoblený obdélník 13">
              <a:extLst>
                <a:ext uri="{FF2B5EF4-FFF2-40B4-BE49-F238E27FC236}">
                  <a16:creationId xmlns:a16="http://schemas.microsoft.com/office/drawing/2014/main" id="{8EF565EA-413B-41EA-B491-A10247FC55B9}"/>
                </a:ext>
              </a:extLst>
            </p:cNvPr>
            <p:cNvSpPr/>
            <p:nvPr/>
          </p:nvSpPr>
          <p:spPr>
            <a:xfrm>
              <a:off x="4212793" y="1167729"/>
              <a:ext cx="3122895" cy="5317712"/>
            </a:xfrm>
            <a:prstGeom prst="roundRect">
              <a:avLst>
                <a:gd name="adj" fmla="val 527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5" name="Obrázek 23">
              <a:extLst>
                <a:ext uri="{FF2B5EF4-FFF2-40B4-BE49-F238E27FC236}">
                  <a16:creationId xmlns:a16="http://schemas.microsoft.com/office/drawing/2014/main" id="{90227E04-900E-4B1B-BF02-D09BFCD5B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7163" y="2919896"/>
              <a:ext cx="1894154" cy="2291236"/>
            </a:xfrm>
            <a:prstGeom prst="rect">
              <a:avLst/>
            </a:prstGeom>
          </p:spPr>
        </p:pic>
        <p:sp>
          <p:nvSpPr>
            <p:cNvPr id="18" name="Content Placeholder 5">
              <a:extLst>
                <a:ext uri="{FF2B5EF4-FFF2-40B4-BE49-F238E27FC236}">
                  <a16:creationId xmlns:a16="http://schemas.microsoft.com/office/drawing/2014/main" id="{3F3B2974-7E47-4410-8806-D47E0D4369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4308" y="5628090"/>
              <a:ext cx="2853472" cy="405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lvl="0"/>
              <a:r>
                <a:rPr lang="en-US" noProof="0" dirty="0">
                  <a:solidFill>
                    <a:schemeClr val="bg1"/>
                  </a:solidFill>
                  <a:ea typeface="Verdana" panose="020B0604030504040204" pitchFamily="34" charset="0"/>
                </a:rPr>
                <a:t>03449-001</a:t>
              </a:r>
            </a:p>
          </p:txBody>
        </p:sp>
        <p:sp>
          <p:nvSpPr>
            <p:cNvPr id="36" name="Text Placeholder 13">
              <a:extLst>
                <a:ext uri="{FF2B5EF4-FFF2-40B4-BE49-F238E27FC236}">
                  <a16:creationId xmlns:a16="http://schemas.microsoft.com/office/drawing/2014/main" id="{EF1F57D4-01FA-4F92-B920-F08EC761CA0D}"/>
                </a:ext>
              </a:extLst>
            </p:cNvPr>
            <p:cNvSpPr txBox="1">
              <a:spLocks/>
            </p:cNvSpPr>
            <p:nvPr/>
          </p:nvSpPr>
          <p:spPr>
            <a:xfrm>
              <a:off x="4381083" y="1282882"/>
              <a:ext cx="2946698" cy="533463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noProof="0" dirty="0">
                  <a:solidFill>
                    <a:schemeClr val="bg1"/>
                  </a:solidFill>
                  <a:ea typeface="Verdana" panose="020B0604030504040204" pitchFamily="34" charset="0"/>
                </a:rPr>
                <a:t>2N Clip 2wire-IP, </a:t>
              </a:r>
              <a:br>
                <a:rPr lang="en-US" noProof="0" dirty="0">
                  <a:solidFill>
                    <a:schemeClr val="bg1"/>
                  </a:solidFill>
                  <a:ea typeface="Verdana" panose="020B0604030504040204" pitchFamily="34" charset="0"/>
                </a:rPr>
              </a:br>
              <a:r>
                <a:rPr lang="en-US" noProof="0" dirty="0">
                  <a:solidFill>
                    <a:schemeClr val="bg1"/>
                  </a:solidFill>
                  <a:ea typeface="Verdana" panose="020B0604030504040204" pitchFamily="34" charset="0"/>
                </a:rPr>
                <a:t>Induction Loop</a:t>
              </a:r>
            </a:p>
          </p:txBody>
        </p:sp>
      </p:grp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6238DA2C-3683-4D79-8B4E-7752C713BD3C}"/>
              </a:ext>
            </a:extLst>
          </p:cNvPr>
          <p:cNvSpPr txBox="1">
            <a:spLocks/>
          </p:cNvSpPr>
          <p:nvPr/>
        </p:nvSpPr>
        <p:spPr>
          <a:xfrm>
            <a:off x="502359" y="1282882"/>
            <a:ext cx="2946698" cy="5334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bg1"/>
                </a:solidFill>
                <a:ea typeface="Verdana" panose="020B0604030504040204" pitchFamily="34" charset="0"/>
              </a:rPr>
              <a:t>2N Clip 2wire-IP</a:t>
            </a:r>
          </a:p>
        </p:txBody>
      </p:sp>
      <p:pic>
        <p:nvPicPr>
          <p:cNvPr id="3" name="Obrázek 23">
            <a:extLst>
              <a:ext uri="{FF2B5EF4-FFF2-40B4-BE49-F238E27FC236}">
                <a16:creationId xmlns:a16="http://schemas.microsoft.com/office/drawing/2014/main" id="{DF094B1E-20C2-AE94-3111-6C6533C47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444" y="2970207"/>
            <a:ext cx="3114986" cy="2190614"/>
          </a:xfrm>
          <a:prstGeom prst="rect">
            <a:avLst/>
          </a:prstGeom>
        </p:spPr>
      </p:pic>
      <p:pic>
        <p:nvPicPr>
          <p:cNvPr id="12" name="Obrázek 22">
            <a:extLst>
              <a:ext uri="{FF2B5EF4-FFF2-40B4-BE49-F238E27FC236}">
                <a16:creationId xmlns:a16="http://schemas.microsoft.com/office/drawing/2014/main" id="{AAD1BEEC-5DF1-49C5-BCBD-4462CF3EF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213" y="2919896"/>
            <a:ext cx="1894154" cy="22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90CD5-CB39-612C-97FB-4C5E5855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128C-5879-C35E-F721-B51ED361A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27993" cy="1746060"/>
          </a:xfrm>
        </p:spPr>
        <p:txBody>
          <a:bodyPr/>
          <a:lstStyle/>
          <a:p>
            <a:r>
              <a:rPr lang="en-US" noProof="0" dirty="0"/>
              <a:t>Order numbers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BF880-F8EC-60DE-7A33-9CBBF4A4B930}"/>
              </a:ext>
            </a:extLst>
          </p:cNvPr>
          <p:cNvGrpSpPr/>
          <p:nvPr/>
        </p:nvGrpSpPr>
        <p:grpSpPr>
          <a:xfrm>
            <a:off x="341222" y="1167729"/>
            <a:ext cx="3114987" cy="5317712"/>
            <a:chOff x="3718080" y="1167729"/>
            <a:chExt cx="3114987" cy="5317712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62A67FA-F483-52DD-B090-66E79DE92CDC}"/>
                </a:ext>
              </a:extLst>
            </p:cNvPr>
            <p:cNvGrpSpPr/>
            <p:nvPr/>
          </p:nvGrpSpPr>
          <p:grpSpPr>
            <a:xfrm>
              <a:off x="3718080" y="1167729"/>
              <a:ext cx="3114987" cy="5317712"/>
              <a:chOff x="4212793" y="1167729"/>
              <a:chExt cx="3114987" cy="5317712"/>
            </a:xfrm>
          </p:grpSpPr>
          <p:sp>
            <p:nvSpPr>
              <p:cNvPr id="30" name="Zaoblený obdélník 13">
                <a:extLst>
                  <a:ext uri="{FF2B5EF4-FFF2-40B4-BE49-F238E27FC236}">
                    <a16:creationId xmlns:a16="http://schemas.microsoft.com/office/drawing/2014/main" id="{4A8A1C33-96E6-4924-29DF-BB95828F1BCA}"/>
                  </a:ext>
                </a:extLst>
              </p:cNvPr>
              <p:cNvSpPr/>
              <p:nvPr/>
            </p:nvSpPr>
            <p:spPr>
              <a:xfrm>
                <a:off x="4212793" y="1167729"/>
                <a:ext cx="2700000" cy="5317712"/>
              </a:xfrm>
              <a:prstGeom prst="roundRect">
                <a:avLst>
                  <a:gd name="adj" fmla="val 527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85516F8B-2E1A-B625-B189-DABE689E4B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74308" y="5628090"/>
                <a:ext cx="2853472" cy="405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lvl="0"/>
                <a:r>
                  <a:rPr lang="en-US" noProof="0" dirty="0">
                    <a:solidFill>
                      <a:schemeClr val="bg1"/>
                    </a:solidFill>
                    <a:ea typeface="Verdana" panose="020B0604030504040204" pitchFamily="34" charset="0"/>
                  </a:rPr>
                  <a:t>02905-001</a:t>
                </a:r>
              </a:p>
            </p:txBody>
          </p:sp>
          <p:sp>
            <p:nvSpPr>
              <p:cNvPr id="36" name="Text Placeholder 13">
                <a:extLst>
                  <a:ext uri="{FF2B5EF4-FFF2-40B4-BE49-F238E27FC236}">
                    <a16:creationId xmlns:a16="http://schemas.microsoft.com/office/drawing/2014/main" id="{0966BC98-4633-89F5-E1D3-066C2855EB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083" y="1282882"/>
                <a:ext cx="2531710" cy="533463"/>
              </a:xfrm>
              <a:prstGeom prst="rect">
                <a:avLst/>
              </a:prstGeom>
            </p:spPr>
            <p:txBody>
              <a:bodyPr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noProof="0" dirty="0">
                    <a:solidFill>
                      <a:schemeClr val="bg1"/>
                    </a:solidFill>
                    <a:ea typeface="Verdana" panose="020B0604030504040204" pitchFamily="34" charset="0"/>
                  </a:rPr>
                  <a:t>2N Clip </a:t>
                </a:r>
                <a:br>
                  <a:rPr lang="en-US" sz="2000" noProof="0" dirty="0">
                    <a:solidFill>
                      <a:schemeClr val="bg1"/>
                    </a:solidFill>
                    <a:ea typeface="Verdana" panose="020B0604030504040204" pitchFamily="34" charset="0"/>
                  </a:rPr>
                </a:br>
                <a:r>
                  <a:rPr lang="en-US" sz="2000" noProof="0" dirty="0">
                    <a:solidFill>
                      <a:schemeClr val="bg1"/>
                    </a:solidFill>
                    <a:ea typeface="Verdana" panose="020B0604030504040204" pitchFamily="34" charset="0"/>
                  </a:rPr>
                  <a:t>Desk Stand</a:t>
                </a:r>
              </a:p>
            </p:txBody>
          </p:sp>
        </p:grpSp>
        <p:pic>
          <p:nvPicPr>
            <p:cNvPr id="3" name="Obrázek 23">
              <a:extLst>
                <a:ext uri="{FF2B5EF4-FFF2-40B4-BE49-F238E27FC236}">
                  <a16:creationId xmlns:a16="http://schemas.microsoft.com/office/drawing/2014/main" id="{157A355E-5EE9-AD02-6824-E920D519C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8280" y="3195203"/>
              <a:ext cx="2793698" cy="17460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39FDC-0B26-B837-68A5-B293C8D8D483}"/>
              </a:ext>
            </a:extLst>
          </p:cNvPr>
          <p:cNvGrpSpPr/>
          <p:nvPr/>
        </p:nvGrpSpPr>
        <p:grpSpPr>
          <a:xfrm>
            <a:off x="6251850" y="1164317"/>
            <a:ext cx="2700000" cy="5317712"/>
            <a:chOff x="339843" y="1167729"/>
            <a:chExt cx="3122895" cy="5317712"/>
          </a:xfrm>
        </p:grpSpPr>
        <p:sp>
          <p:nvSpPr>
            <p:cNvPr id="34" name="Zaoblený obdélník 13">
              <a:extLst>
                <a:ext uri="{FF2B5EF4-FFF2-40B4-BE49-F238E27FC236}">
                  <a16:creationId xmlns:a16="http://schemas.microsoft.com/office/drawing/2014/main" id="{0E9F6380-5C2D-2530-B539-7806F910367B}"/>
                </a:ext>
              </a:extLst>
            </p:cNvPr>
            <p:cNvSpPr/>
            <p:nvPr/>
          </p:nvSpPr>
          <p:spPr>
            <a:xfrm>
              <a:off x="339843" y="1167729"/>
              <a:ext cx="3122895" cy="5317712"/>
            </a:xfrm>
            <a:prstGeom prst="roundRect">
              <a:avLst>
                <a:gd name="adj" fmla="val 527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Content Placeholder 5">
              <a:extLst>
                <a:ext uri="{FF2B5EF4-FFF2-40B4-BE49-F238E27FC236}">
                  <a16:creationId xmlns:a16="http://schemas.microsoft.com/office/drawing/2014/main" id="{459ABBEA-E92F-A2B3-D6B5-A84DC09BC8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5185" y="5628090"/>
              <a:ext cx="2853872" cy="405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lvl="0">
                <a:defRPr/>
              </a:pPr>
              <a:r>
                <a:rPr lang="en-US" noProof="0" dirty="0">
                  <a:ea typeface="Verdana" panose="020B0604030504040204" pitchFamily="34" charset="0"/>
                </a:rPr>
                <a:t>03479-001</a:t>
              </a:r>
            </a:p>
          </p:txBody>
        </p:sp>
        <p:sp>
          <p:nvSpPr>
            <p:cNvPr id="37" name="Text Placeholder 13">
              <a:extLst>
                <a:ext uri="{FF2B5EF4-FFF2-40B4-BE49-F238E27FC236}">
                  <a16:creationId xmlns:a16="http://schemas.microsoft.com/office/drawing/2014/main" id="{7C8E5DF2-6A94-BF95-FAF0-5C8FEE10AF3F}"/>
                </a:ext>
              </a:extLst>
            </p:cNvPr>
            <p:cNvSpPr txBox="1">
              <a:spLocks/>
            </p:cNvSpPr>
            <p:nvPr/>
          </p:nvSpPr>
          <p:spPr>
            <a:xfrm>
              <a:off x="502359" y="1282882"/>
              <a:ext cx="2946698" cy="533463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noProof="0" dirty="0">
                  <a:ea typeface="Verdana" panose="020B0604030504040204" pitchFamily="34" charset="0"/>
                </a:rPr>
                <a:t>Power Supply </a:t>
              </a:r>
              <a:br>
                <a:rPr lang="en-US" sz="2000" noProof="0" dirty="0">
                  <a:ea typeface="Verdana" panose="020B0604030504040204" pitchFamily="34" charset="0"/>
                </a:rPr>
              </a:br>
              <a:r>
                <a:rPr lang="en-US" sz="2000" noProof="0" dirty="0">
                  <a:ea typeface="Verdana" panose="020B0604030504040204" pitchFamily="34" charset="0"/>
                </a:rPr>
                <a:t>2N Clip 2wire-IP Switch</a:t>
              </a:r>
            </a:p>
          </p:txBody>
        </p:sp>
        <p:pic>
          <p:nvPicPr>
            <p:cNvPr id="12" name="Obrázek 22">
              <a:extLst>
                <a:ext uri="{FF2B5EF4-FFF2-40B4-BE49-F238E27FC236}">
                  <a16:creationId xmlns:a16="http://schemas.microsoft.com/office/drawing/2014/main" id="{AF47F49F-3F98-450B-0D5A-A80799698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136" y="3149347"/>
              <a:ext cx="2026939" cy="2026940"/>
            </a:xfrm>
            <a:prstGeom prst="rect">
              <a:avLst/>
            </a:prstGeom>
          </p:spPr>
        </p:pic>
      </p:grpSp>
      <p:sp>
        <p:nvSpPr>
          <p:cNvPr id="11" name="Zaoblený obdélník 13">
            <a:extLst>
              <a:ext uri="{FF2B5EF4-FFF2-40B4-BE49-F238E27FC236}">
                <a16:creationId xmlns:a16="http://schemas.microsoft.com/office/drawing/2014/main" id="{3FCC9192-27E2-648E-6D45-C385C3DA0093}"/>
              </a:ext>
            </a:extLst>
          </p:cNvPr>
          <p:cNvSpPr/>
          <p:nvPr/>
        </p:nvSpPr>
        <p:spPr>
          <a:xfrm>
            <a:off x="9207164" y="1164317"/>
            <a:ext cx="2700000" cy="5317712"/>
          </a:xfrm>
          <a:prstGeom prst="roundRect">
            <a:avLst>
              <a:gd name="adj" fmla="val 527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D2FFB91-4439-109F-F6DC-66D625562CAE}"/>
              </a:ext>
            </a:extLst>
          </p:cNvPr>
          <p:cNvSpPr txBox="1">
            <a:spLocks/>
          </p:cNvSpPr>
          <p:nvPr/>
        </p:nvSpPr>
        <p:spPr bwMode="auto">
          <a:xfrm>
            <a:off x="9514286" y="5628090"/>
            <a:ext cx="2853872" cy="4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pPr lvl="0">
              <a:defRPr/>
            </a:pPr>
            <a:r>
              <a:rPr lang="en-US" noProof="0" dirty="0">
                <a:ea typeface="Verdana" panose="020B0604030504040204" pitchFamily="34" charset="0"/>
              </a:rPr>
              <a:t>02319-001 </a:t>
            </a:r>
            <a:r>
              <a:rPr lang="en-US" sz="1400" noProof="0" dirty="0">
                <a:ea typeface="Verdana" panose="020B0604030504040204" pitchFamily="34" charset="0"/>
              </a:rPr>
              <a:t>(six-pack)</a:t>
            </a:r>
            <a:endParaRPr lang="en-US" noProof="0" dirty="0">
              <a:ea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5CAA9D-DFDF-F175-9FE6-A7AF95E51B20}"/>
              </a:ext>
            </a:extLst>
          </p:cNvPr>
          <p:cNvSpPr txBox="1">
            <a:spLocks/>
          </p:cNvSpPr>
          <p:nvPr/>
        </p:nvSpPr>
        <p:spPr>
          <a:xfrm>
            <a:off x="9421460" y="1282882"/>
            <a:ext cx="2946698" cy="5334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noProof="0" dirty="0">
                <a:ea typeface="Verdana" panose="020B0604030504040204" pitchFamily="34" charset="0"/>
              </a:rPr>
              <a:t>NVT </a:t>
            </a:r>
            <a:r>
              <a:rPr lang="en-US" sz="2000" noProof="0" dirty="0" err="1">
                <a:ea typeface="Verdana" panose="020B0604030504040204" pitchFamily="34" charset="0"/>
              </a:rPr>
              <a:t>PhyLink</a:t>
            </a:r>
            <a:r>
              <a:rPr lang="en-US" sz="2000" noProof="0" dirty="0">
                <a:ea typeface="Verdana" panose="020B0604030504040204" pitchFamily="34" charset="0"/>
              </a:rPr>
              <a:t> </a:t>
            </a:r>
            <a:br>
              <a:rPr lang="en-US" sz="2000" noProof="0" dirty="0">
                <a:ea typeface="Verdana" panose="020B0604030504040204" pitchFamily="34" charset="0"/>
              </a:rPr>
            </a:br>
            <a:r>
              <a:rPr lang="en-US" sz="2000" noProof="0" dirty="0">
                <a:ea typeface="Verdana" panose="020B0604030504040204" pitchFamily="34" charset="0"/>
              </a:rPr>
              <a:t>Adapter</a:t>
            </a:r>
          </a:p>
        </p:txBody>
      </p:sp>
      <p:pic>
        <p:nvPicPr>
          <p:cNvPr id="15" name="Obrázek 22">
            <a:extLst>
              <a:ext uri="{FF2B5EF4-FFF2-40B4-BE49-F238E27FC236}">
                <a16:creationId xmlns:a16="http://schemas.microsoft.com/office/drawing/2014/main" id="{525868D1-F9D1-9B1E-E7CA-46E1A2578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600" y1="30167" x2="59600" y2="30167"/>
                        <a14:foregroundMark x1="60300" y1="30667" x2="63200" y2="33167"/>
                        <a14:foregroundMark x1="42400" y1="25833" x2="43100" y2="2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1191" y="3429000"/>
            <a:ext cx="2551946" cy="15311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2BADD-B923-4B0A-1D07-5CB2795C33BD}"/>
              </a:ext>
            </a:extLst>
          </p:cNvPr>
          <p:cNvGrpSpPr/>
          <p:nvPr/>
        </p:nvGrpSpPr>
        <p:grpSpPr>
          <a:xfrm>
            <a:off x="3296536" y="1164317"/>
            <a:ext cx="3114987" cy="5317712"/>
            <a:chOff x="3718080" y="1167729"/>
            <a:chExt cx="3114987" cy="5317712"/>
          </a:xfrm>
        </p:grpSpPr>
        <p:grpSp>
          <p:nvGrpSpPr>
            <p:cNvPr id="6" name="Skupina 3">
              <a:extLst>
                <a:ext uri="{FF2B5EF4-FFF2-40B4-BE49-F238E27FC236}">
                  <a16:creationId xmlns:a16="http://schemas.microsoft.com/office/drawing/2014/main" id="{C5182EE0-AAF1-225A-2547-08151022A81E}"/>
                </a:ext>
              </a:extLst>
            </p:cNvPr>
            <p:cNvGrpSpPr/>
            <p:nvPr/>
          </p:nvGrpSpPr>
          <p:grpSpPr>
            <a:xfrm>
              <a:off x="3718080" y="1167729"/>
              <a:ext cx="3114987" cy="5317712"/>
              <a:chOff x="4212793" y="1167729"/>
              <a:chExt cx="3114987" cy="5317712"/>
            </a:xfrm>
          </p:grpSpPr>
          <p:sp>
            <p:nvSpPr>
              <p:cNvPr id="8" name="Zaoblený obdélník 13">
                <a:extLst>
                  <a:ext uri="{FF2B5EF4-FFF2-40B4-BE49-F238E27FC236}">
                    <a16:creationId xmlns:a16="http://schemas.microsoft.com/office/drawing/2014/main" id="{28DD3E74-C957-BBF0-7622-BE62554FDE39}"/>
                  </a:ext>
                </a:extLst>
              </p:cNvPr>
              <p:cNvSpPr/>
              <p:nvPr/>
            </p:nvSpPr>
            <p:spPr>
              <a:xfrm>
                <a:off x="4212793" y="1167729"/>
                <a:ext cx="2700000" cy="5317712"/>
              </a:xfrm>
              <a:prstGeom prst="roundRect">
                <a:avLst>
                  <a:gd name="adj" fmla="val 527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412A7644-2DA5-19DD-EDCF-989583414A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74308" y="5628090"/>
                <a:ext cx="2853472" cy="405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lvl="0"/>
                <a:r>
                  <a:rPr lang="en-US" noProof="0" dirty="0">
                    <a:solidFill>
                      <a:schemeClr val="bg1"/>
                    </a:solidFill>
                    <a:ea typeface="Verdana" panose="020B0604030504040204" pitchFamily="34" charset="0"/>
                  </a:rPr>
                  <a:t>02905-001</a:t>
                </a:r>
              </a:p>
            </p:txBody>
          </p:sp>
          <p:sp>
            <p:nvSpPr>
              <p:cNvPr id="10" name="Text Placeholder 13">
                <a:extLst>
                  <a:ext uri="{FF2B5EF4-FFF2-40B4-BE49-F238E27FC236}">
                    <a16:creationId xmlns:a16="http://schemas.microsoft.com/office/drawing/2014/main" id="{E172C152-45EE-DC78-C39A-318776F872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083" y="1282882"/>
                <a:ext cx="2531710" cy="533463"/>
              </a:xfrm>
              <a:prstGeom prst="rect">
                <a:avLst/>
              </a:prstGeom>
            </p:spPr>
            <p:txBody>
              <a:bodyPr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noProof="0">
                    <a:solidFill>
                      <a:schemeClr val="bg1"/>
                    </a:solidFill>
                    <a:ea typeface="Verdana" panose="020B0604030504040204" pitchFamily="34" charset="0"/>
                  </a:rPr>
                  <a:t>2N Clip </a:t>
                </a:r>
                <a:br>
                  <a:rPr lang="en-US" sz="2000" noProof="0">
                    <a:solidFill>
                      <a:schemeClr val="bg1"/>
                    </a:solidFill>
                    <a:ea typeface="Verdana" panose="020B0604030504040204" pitchFamily="34" charset="0"/>
                  </a:rPr>
                </a:br>
                <a:r>
                  <a:rPr lang="en-US" sz="2000" noProof="0">
                    <a:solidFill>
                      <a:schemeClr val="bg1"/>
                    </a:solidFill>
                    <a:ea typeface="Verdana" panose="020B0604030504040204" pitchFamily="34" charset="0"/>
                  </a:rPr>
                  <a:t>Single-Gang Box installation plate</a:t>
                </a:r>
              </a:p>
            </p:txBody>
          </p:sp>
        </p:grpSp>
        <p:pic>
          <p:nvPicPr>
            <p:cNvPr id="7" name="Obrázek 23">
              <a:extLst>
                <a:ext uri="{FF2B5EF4-FFF2-40B4-BE49-F238E27FC236}">
                  <a16:creationId xmlns:a16="http://schemas.microsoft.com/office/drawing/2014/main" id="{D70F2209-1E56-1D51-B5D0-DE5941C1F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7928" y="3198614"/>
              <a:ext cx="1268680" cy="1748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8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1CA11B4B-57DA-4874-B3AE-C9CF15F9BBD3}"/>
              </a:ext>
            </a:extLst>
          </p:cNvPr>
          <p:cNvSpPr/>
          <p:nvPr/>
        </p:nvSpPr>
        <p:spPr>
          <a:xfrm>
            <a:off x="776835" y="6102447"/>
            <a:ext cx="9328033" cy="156838"/>
          </a:xfrm>
          <a:prstGeom prst="round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C85DDF-D871-A773-70D8-5B753A4B731F}"/>
              </a:ext>
            </a:extLst>
          </p:cNvPr>
          <p:cNvGrpSpPr/>
          <p:nvPr/>
        </p:nvGrpSpPr>
        <p:grpSpPr>
          <a:xfrm>
            <a:off x="8739312" y="1915429"/>
            <a:ext cx="1332000" cy="4262333"/>
            <a:chOff x="8227218" y="1898837"/>
            <a:chExt cx="1332000" cy="4262333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38C74671-C891-4477-8CCE-2E4F37A91883}"/>
                </a:ext>
              </a:extLst>
            </p:cNvPr>
            <p:cNvGrpSpPr/>
            <p:nvPr/>
          </p:nvGrpSpPr>
          <p:grpSpPr>
            <a:xfrm>
              <a:off x="8356619" y="2542778"/>
              <a:ext cx="1080000" cy="3618392"/>
              <a:chOff x="5627282" y="1388407"/>
              <a:chExt cx="1080000" cy="3618392"/>
            </a:xfrm>
          </p:grpSpPr>
          <p:cxnSp>
            <p:nvCxnSpPr>
              <p:cNvPr id="17" name="Straight Connector 41">
                <a:extLst>
                  <a:ext uri="{FF2B5EF4-FFF2-40B4-BE49-F238E27FC236}">
                    <a16:creationId xmlns:a16="http://schemas.microsoft.com/office/drawing/2014/main" id="{BBC800C2-ECE7-4138-A5BA-E7768F8328E4}"/>
                  </a:ext>
                </a:extLst>
              </p:cNvPr>
              <p:cNvCxnSpPr>
                <a:cxnSpLocks/>
                <a:stCxn id="18" idx="4"/>
              </p:cNvCxnSpPr>
              <p:nvPr/>
            </p:nvCxnSpPr>
            <p:spPr>
              <a:xfrm>
                <a:off x="6167282" y="2468407"/>
                <a:ext cx="8973" cy="2538392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Obrázek 17">
                <a:extLst>
                  <a:ext uri="{FF2B5EF4-FFF2-40B4-BE49-F238E27FC236}">
                    <a16:creationId xmlns:a16="http://schemas.microsoft.com/office/drawing/2014/main" id="{40DBD1B9-0D35-4225-96B8-0AB289FA4044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66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7282" y="1388407"/>
                <a:ext cx="1080000" cy="1080000"/>
              </a:xfrm>
              <a:prstGeom prst="ellipse">
                <a:avLst/>
              </a:prstGeom>
              <a:ln w="38100">
                <a:solidFill>
                  <a:schemeClr val="accent1"/>
                </a:solidFill>
                <a:tailEnd type="oval" w="lg" len="lg"/>
              </a:ln>
            </p:spPr>
          </p:pic>
        </p:grpSp>
        <p:sp>
          <p:nvSpPr>
            <p:cNvPr id="19" name="Obdélník: se zakulacenými rohy na opačné straně 18">
              <a:extLst>
                <a:ext uri="{FF2B5EF4-FFF2-40B4-BE49-F238E27FC236}">
                  <a16:creationId xmlns:a16="http://schemas.microsoft.com/office/drawing/2014/main" id="{ABF8D73B-B51A-4CE4-A659-F26AADF1AD14}"/>
                </a:ext>
              </a:extLst>
            </p:cNvPr>
            <p:cNvSpPr/>
            <p:nvPr/>
          </p:nvSpPr>
          <p:spPr>
            <a:xfrm>
              <a:off x="8227218" y="1898837"/>
              <a:ext cx="1332000" cy="540000"/>
            </a:xfrm>
            <a:prstGeom prst="round2Diag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High-end </a:t>
              </a:r>
              <a:b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</a:br>
              <a: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7” full screen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8C84B8-F69F-4565-9573-A084FD359247}"/>
              </a:ext>
            </a:extLst>
          </p:cNvPr>
          <p:cNvGrpSpPr/>
          <p:nvPr/>
        </p:nvGrpSpPr>
        <p:grpSpPr>
          <a:xfrm>
            <a:off x="776835" y="4440413"/>
            <a:ext cx="1332000" cy="1731936"/>
            <a:chOff x="776835" y="4449122"/>
            <a:chExt cx="1332000" cy="173193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E193330-0D00-4259-B93B-A413E67C0A80}"/>
                </a:ext>
              </a:extLst>
            </p:cNvPr>
            <p:cNvGrpSpPr/>
            <p:nvPr/>
          </p:nvGrpSpPr>
          <p:grpSpPr>
            <a:xfrm>
              <a:off x="886966" y="4863107"/>
              <a:ext cx="1080000" cy="1317951"/>
              <a:chOff x="359648" y="3261332"/>
              <a:chExt cx="1080000" cy="1317951"/>
            </a:xfrm>
          </p:grpSpPr>
          <p:grpSp>
            <p:nvGrpSpPr>
              <p:cNvPr id="7" name="Skupina 6">
                <a:extLst>
                  <a:ext uri="{FF2B5EF4-FFF2-40B4-BE49-F238E27FC236}">
                    <a16:creationId xmlns:a16="http://schemas.microsoft.com/office/drawing/2014/main" id="{F2E2F361-5C91-4FBA-9D1C-B606E8D971FC}"/>
                  </a:ext>
                </a:extLst>
              </p:cNvPr>
              <p:cNvGrpSpPr/>
              <p:nvPr/>
            </p:nvGrpSpPr>
            <p:grpSpPr>
              <a:xfrm>
                <a:off x="359648" y="3261332"/>
                <a:ext cx="1080000" cy="1317951"/>
                <a:chOff x="359648" y="3261332"/>
                <a:chExt cx="1080000" cy="1317951"/>
              </a:xfrm>
            </p:grpSpPr>
            <p:cxnSp>
              <p:nvCxnSpPr>
                <p:cNvPr id="9" name="Straight Connector 40">
                  <a:extLst>
                    <a:ext uri="{FF2B5EF4-FFF2-40B4-BE49-F238E27FC236}">
                      <a16:creationId xmlns:a16="http://schemas.microsoft.com/office/drawing/2014/main" id="{9E4E5591-870C-4FF7-BF6D-31A4037D1B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3726" y="4141947"/>
                  <a:ext cx="0" cy="43733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ál 9">
                  <a:extLst>
                    <a:ext uri="{FF2B5EF4-FFF2-40B4-BE49-F238E27FC236}">
                      <a16:creationId xmlns:a16="http://schemas.microsoft.com/office/drawing/2014/main" id="{6DCCFDA2-C767-439C-AD8D-AFAFE99E62FF}"/>
                    </a:ext>
                  </a:extLst>
                </p:cNvPr>
                <p:cNvSpPr/>
                <p:nvPr/>
              </p:nvSpPr>
              <p:spPr bwMode="auto">
                <a:xfrm>
                  <a:off x="359648" y="3261332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l" defTabSz="914400" rtl="0" eaLnBrk="1" fontAlgn="base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en-US" sz="16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Univers CE 57 Condensed" pitchFamily="82" charset="0"/>
                  </a:endParaRPr>
                </a:p>
              </p:txBody>
            </p:sp>
          </p:grpSp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BA6AC82F-FFFC-4F81-B5CB-87050FE8A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9663" y="3412606"/>
                <a:ext cx="385201" cy="78545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0" name="Obdélník: se zakulacenými rohy na opačné straně 19">
              <a:extLst>
                <a:ext uri="{FF2B5EF4-FFF2-40B4-BE49-F238E27FC236}">
                  <a16:creationId xmlns:a16="http://schemas.microsoft.com/office/drawing/2014/main" id="{A99C8B1D-AE9C-4B80-A724-C7A897C76D48}"/>
                </a:ext>
              </a:extLst>
            </p:cNvPr>
            <p:cNvSpPr/>
            <p:nvPr/>
          </p:nvSpPr>
          <p:spPr>
            <a:xfrm>
              <a:off x="776835" y="4449122"/>
              <a:ext cx="1332000" cy="360000"/>
            </a:xfrm>
            <a:prstGeom prst="round2Diag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Mobile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D6B8BF-C4C4-EA7F-5BEA-281B7A3A4955}"/>
              </a:ext>
            </a:extLst>
          </p:cNvPr>
          <p:cNvGrpSpPr/>
          <p:nvPr/>
        </p:nvGrpSpPr>
        <p:grpSpPr>
          <a:xfrm>
            <a:off x="6742083" y="2393950"/>
            <a:ext cx="1332000" cy="3784006"/>
            <a:chOff x="6808166" y="2386367"/>
            <a:chExt cx="1332000" cy="378400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4198F2B-3E47-26A9-823D-71DF92B1046D}"/>
                </a:ext>
              </a:extLst>
            </p:cNvPr>
            <p:cNvGrpSpPr/>
            <p:nvPr/>
          </p:nvGrpSpPr>
          <p:grpSpPr>
            <a:xfrm>
              <a:off x="6934166" y="2967694"/>
              <a:ext cx="1081161" cy="3202679"/>
              <a:chOff x="6934166" y="2967694"/>
              <a:chExt cx="1081161" cy="3202679"/>
            </a:xfrm>
          </p:grpSpPr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6620BFE5-8145-4DA3-B3D6-18B203D43017}"/>
                  </a:ext>
                </a:extLst>
              </p:cNvPr>
              <p:cNvGrpSpPr/>
              <p:nvPr/>
            </p:nvGrpSpPr>
            <p:grpSpPr>
              <a:xfrm>
                <a:off x="6934166" y="2967694"/>
                <a:ext cx="1081161" cy="1100858"/>
                <a:chOff x="3810306" y="3392944"/>
                <a:chExt cx="1081161" cy="1121179"/>
              </a:xfrm>
            </p:grpSpPr>
            <p:sp>
              <p:nvSpPr>
                <p:cNvPr id="14" name="Ovál 13">
                  <a:extLst>
                    <a:ext uri="{FF2B5EF4-FFF2-40B4-BE49-F238E27FC236}">
                      <a16:creationId xmlns:a16="http://schemas.microsoft.com/office/drawing/2014/main" id="{6C4EBCB3-D89B-44FB-9766-83A5DB43EFDE}"/>
                    </a:ext>
                  </a:extLst>
                </p:cNvPr>
                <p:cNvSpPr/>
                <p:nvPr/>
              </p:nvSpPr>
              <p:spPr bwMode="auto">
                <a:xfrm>
                  <a:off x="3810306" y="3414187"/>
                  <a:ext cx="1080000" cy="1099936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l" defTabSz="914400" rtl="0" eaLnBrk="1" fontAlgn="base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en-US" sz="1600" b="0" i="0" u="none" strike="noStrike" cap="none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Univers CE 57 Condensed" pitchFamily="82" charset="0"/>
                  </a:endParaRPr>
                </a:p>
              </p:txBody>
            </p:sp>
            <p:pic>
              <p:nvPicPr>
                <p:cNvPr id="15" name="Obrázek 14">
                  <a:extLst>
                    <a:ext uri="{FF2B5EF4-FFF2-40B4-BE49-F238E27FC236}">
                      <a16:creationId xmlns:a16="http://schemas.microsoft.com/office/drawing/2014/main" id="{B4F51530-4700-446A-97DE-B980D6F7AE0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811467" y="3392944"/>
                  <a:ext cx="1080000" cy="1099936"/>
                </a:xfrm>
                <a:prstGeom prst="ellipse">
                  <a:avLst/>
                </a:prstGeom>
                <a:ln>
                  <a:noFill/>
                </a:ln>
              </p:spPr>
            </p:pic>
          </p:grp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C80B7843-EB2F-4C32-8844-08619FE66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4427" y="4060585"/>
                <a:ext cx="25252" cy="2109788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bdélník: se zakulacenými rohy na opačné straně 21">
              <a:extLst>
                <a:ext uri="{FF2B5EF4-FFF2-40B4-BE49-F238E27FC236}">
                  <a16:creationId xmlns:a16="http://schemas.microsoft.com/office/drawing/2014/main" id="{FEB78651-3A0F-4047-8F78-7F41432ADE4B}"/>
                </a:ext>
              </a:extLst>
            </p:cNvPr>
            <p:cNvSpPr/>
            <p:nvPr/>
          </p:nvSpPr>
          <p:spPr>
            <a:xfrm>
              <a:off x="6808166" y="2386367"/>
              <a:ext cx="1332000" cy="540000"/>
            </a:xfrm>
            <a:prstGeom prst="round2Diag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High-end </a:t>
              </a:r>
              <a:b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</a:br>
              <a: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4” video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04E846-2167-9E47-2EE2-239E8834163E}"/>
              </a:ext>
            </a:extLst>
          </p:cNvPr>
          <p:cNvGrpSpPr/>
          <p:nvPr/>
        </p:nvGrpSpPr>
        <p:grpSpPr>
          <a:xfrm>
            <a:off x="2720459" y="3455200"/>
            <a:ext cx="1332000" cy="2722252"/>
            <a:chOff x="3903376" y="3344534"/>
            <a:chExt cx="1332000" cy="2726647"/>
          </a:xfrm>
        </p:grpSpPr>
        <p:sp>
          <p:nvSpPr>
            <p:cNvPr id="21" name="Obdélník: se zakulacenými rohy na opačné straně 20">
              <a:extLst>
                <a:ext uri="{FF2B5EF4-FFF2-40B4-BE49-F238E27FC236}">
                  <a16:creationId xmlns:a16="http://schemas.microsoft.com/office/drawing/2014/main" id="{557B75B7-7083-4F13-836A-7E27D615F58F}"/>
                </a:ext>
              </a:extLst>
            </p:cNvPr>
            <p:cNvSpPr/>
            <p:nvPr/>
          </p:nvSpPr>
          <p:spPr>
            <a:xfrm>
              <a:off x="3903376" y="3344534"/>
              <a:ext cx="1332000" cy="500400"/>
            </a:xfrm>
            <a:prstGeom prst="round2Diag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Premium audio only</a:t>
              </a:r>
            </a:p>
          </p:txBody>
        </p:sp>
        <p:cxnSp>
          <p:nvCxnSpPr>
            <p:cNvPr id="29" name="Straight Connector 41">
              <a:extLst>
                <a:ext uri="{FF2B5EF4-FFF2-40B4-BE49-F238E27FC236}">
                  <a16:creationId xmlns:a16="http://schemas.microsoft.com/office/drawing/2014/main" id="{DE9528FB-0EAD-4975-A2B1-13D6EB22919A}"/>
                </a:ext>
              </a:extLst>
            </p:cNvPr>
            <p:cNvCxnSpPr>
              <a:cxnSpLocks/>
            </p:cNvCxnSpPr>
            <p:nvPr/>
          </p:nvCxnSpPr>
          <p:spPr>
            <a:xfrm>
              <a:off x="4571232" y="5013396"/>
              <a:ext cx="0" cy="1057785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08AB57DE-0D80-49EC-94E1-B8AFCCFF2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1232" y="3933396"/>
              <a:ext cx="1080000" cy="1080000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3C461E-A1D9-328F-D646-9E56CD37EA3F}"/>
              </a:ext>
            </a:extLst>
          </p:cNvPr>
          <p:cNvGrpSpPr/>
          <p:nvPr/>
        </p:nvGrpSpPr>
        <p:grpSpPr>
          <a:xfrm>
            <a:off x="4762085" y="2629536"/>
            <a:ext cx="1332000" cy="3537198"/>
            <a:chOff x="5318574" y="2474385"/>
            <a:chExt cx="1332000" cy="3537198"/>
          </a:xfrm>
        </p:grpSpPr>
        <p:cxnSp>
          <p:nvCxnSpPr>
            <p:cNvPr id="3" name="Straight Connector 41">
              <a:extLst>
                <a:ext uri="{FF2B5EF4-FFF2-40B4-BE49-F238E27FC236}">
                  <a16:creationId xmlns:a16="http://schemas.microsoft.com/office/drawing/2014/main" id="{E4726111-AEF4-B1B8-06B9-17D374F6461A}"/>
                </a:ext>
              </a:extLst>
            </p:cNvPr>
            <p:cNvCxnSpPr>
              <a:cxnSpLocks/>
            </p:cNvCxnSpPr>
            <p:nvPr/>
          </p:nvCxnSpPr>
          <p:spPr>
            <a:xfrm>
              <a:off x="5970912" y="4581170"/>
              <a:ext cx="14542" cy="1430413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Obrázek 29">
              <a:extLst>
                <a:ext uri="{FF2B5EF4-FFF2-40B4-BE49-F238E27FC236}">
                  <a16:creationId xmlns:a16="http://schemas.microsoft.com/office/drawing/2014/main" id="{7CF6BCC4-C7ED-2104-69B9-6A245B99F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625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0031" y="3469984"/>
              <a:ext cx="1080000" cy="1080000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2" name="Obdélník: se zakulacenými rohy na opačné straně 20">
              <a:extLst>
                <a:ext uri="{FF2B5EF4-FFF2-40B4-BE49-F238E27FC236}">
                  <a16:creationId xmlns:a16="http://schemas.microsoft.com/office/drawing/2014/main" id="{E0352D9D-F54E-6313-C9F0-CEDD4066485A}"/>
                </a:ext>
              </a:extLst>
            </p:cNvPr>
            <p:cNvSpPr/>
            <p:nvPr/>
          </p:nvSpPr>
          <p:spPr>
            <a:xfrm>
              <a:off x="5318574" y="2474385"/>
              <a:ext cx="1332000" cy="900000"/>
            </a:xfrm>
            <a:prstGeom prst="round2Diag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1200" b="1" noProof="0" dirty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Cost effective video (newbuilt and retrofit)</a:t>
              </a:r>
            </a:p>
          </p:txBody>
        </p:sp>
      </p:grpSp>
      <p:sp>
        <p:nvSpPr>
          <p:cNvPr id="11" name="Title 27">
            <a:extLst>
              <a:ext uri="{FF2B5EF4-FFF2-40B4-BE49-F238E27FC236}">
                <a16:creationId xmlns:a16="http://schemas.microsoft.com/office/drawing/2014/main" id="{43DB7114-832B-0F26-B884-C8FD789FA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4529198" cy="1746060"/>
          </a:xfrm>
        </p:spPr>
        <p:txBody>
          <a:bodyPr/>
          <a:lstStyle/>
          <a:p>
            <a:r>
              <a:rPr lang="en-US" sz="4000" noProof="0" dirty="0"/>
              <a:t>Indoor station portfolio</a:t>
            </a:r>
          </a:p>
        </p:txBody>
      </p:sp>
    </p:spTree>
    <p:extLst>
      <p:ext uri="{BB962C8B-B14F-4D97-AF65-F5344CB8AC3E}">
        <p14:creationId xmlns:p14="http://schemas.microsoft.com/office/powerpoint/2010/main" val="36577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A961-56BD-2D9B-B360-F57050B2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1925053"/>
            <a:ext cx="8513825" cy="2663026"/>
          </a:xfrm>
        </p:spPr>
        <p:txBody>
          <a:bodyPr/>
          <a:lstStyle/>
          <a:p>
            <a:r>
              <a:rPr lang="en-US" noProof="0" dirty="0"/>
              <a:t>Don‘t replace, upgrade</a:t>
            </a:r>
          </a:p>
        </p:txBody>
      </p:sp>
    </p:spTree>
    <p:extLst>
      <p:ext uri="{BB962C8B-B14F-4D97-AF65-F5344CB8AC3E}">
        <p14:creationId xmlns:p14="http://schemas.microsoft.com/office/powerpoint/2010/main" val="20430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2N Clip 2wire-IP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anchor="b"/>
          <a:lstStyle/>
          <a:p>
            <a:r>
              <a:rPr lang="en-US" noProof="0" dirty="0"/>
              <a:t>Bring a </a:t>
            </a:r>
            <a:r>
              <a:rPr lang="en-US" b="1" noProof="0" dirty="0">
                <a:solidFill>
                  <a:schemeClr val="accent1"/>
                </a:solidFill>
              </a:rPr>
              <a:t>meaningful upgrade to the retrofit market</a:t>
            </a:r>
            <a:r>
              <a:rPr lang="en-US" noProof="0" dirty="0"/>
              <a:t>, not just a routine replacement. The 4″ display IP indoor station delivers high-quality video and connects </a:t>
            </a:r>
            <a:r>
              <a:rPr lang="en-US" b="1" noProof="0" dirty="0">
                <a:solidFill>
                  <a:schemeClr val="accent1"/>
                </a:solidFill>
              </a:rPr>
              <a:t>directly to existing legacy cabling</a:t>
            </a:r>
            <a:r>
              <a:rPr lang="en-US" noProof="0" dirty="0"/>
              <a:t>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EB9E400-B267-425E-E78A-0A42DBBB26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6387" y="0"/>
            <a:ext cx="7925613" cy="6858000"/>
          </a:xfrm>
        </p:spPr>
      </p:pic>
    </p:spTree>
    <p:extLst>
      <p:ext uri="{BB962C8B-B14F-4D97-AF65-F5344CB8AC3E}">
        <p14:creationId xmlns:p14="http://schemas.microsoft.com/office/powerpoint/2010/main" val="33080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6098C92D-8BB7-28BD-C8F7-299CF9680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Enhance the resident experience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B6E5BCEE-AFD4-E1D9-7913-08DF349BCC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326" y="291288"/>
            <a:ext cx="3577390" cy="6140114"/>
          </a:xfr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1B18A23-6FF6-0340-5657-39497EEA26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anchor="b"/>
          <a:lstStyle/>
          <a:p>
            <a:r>
              <a:rPr lang="en-US" noProof="0" dirty="0"/>
              <a:t>Combine 2N Clip 2wire-IP with other parts of 2N’s solutions  and offer features like </a:t>
            </a:r>
            <a:r>
              <a:rPr lang="en-US" b="1" noProof="0" dirty="0">
                <a:solidFill>
                  <a:schemeClr val="accent1"/>
                </a:solidFill>
              </a:rPr>
              <a:t>convenient mobile access </a:t>
            </a:r>
            <a:r>
              <a:rPr lang="en-US" noProof="0" dirty="0"/>
              <a:t>or our handy </a:t>
            </a:r>
            <a:r>
              <a:rPr lang="en-US" b="1" noProof="0" dirty="0">
                <a:solidFill>
                  <a:schemeClr val="accent1"/>
                </a:solidFill>
              </a:rPr>
              <a:t>intercom to mobile phone calls</a:t>
            </a:r>
            <a:r>
              <a:rPr lang="en-US" noProof="0" dirty="0"/>
              <a:t> feature.</a:t>
            </a:r>
          </a:p>
        </p:txBody>
      </p:sp>
      <p:pic>
        <p:nvPicPr>
          <p:cNvPr id="14" name="Zástupný symbol obrázku 8">
            <a:extLst>
              <a:ext uri="{FF2B5EF4-FFF2-40B4-BE49-F238E27FC236}">
                <a16:creationId xmlns:a16="http://schemas.microsoft.com/office/drawing/2014/main" id="{963E77C2-76F7-1292-A1D8-8F86EB7BF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813" y="262974"/>
            <a:ext cx="3577390" cy="6140114"/>
          </a:xfrm>
          <a:prstGeom prst="roundRect">
            <a:avLst>
              <a:gd name="adj" fmla="val 3550"/>
            </a:avLst>
          </a:prstGeom>
        </p:spPr>
      </p:pic>
    </p:spTree>
    <p:extLst>
      <p:ext uri="{BB962C8B-B14F-4D97-AF65-F5344CB8AC3E}">
        <p14:creationId xmlns:p14="http://schemas.microsoft.com/office/powerpoint/2010/main" val="36936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Advantages of a pure IP product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anchor="b"/>
          <a:lstStyle/>
          <a:p>
            <a:r>
              <a:rPr lang="en-US" noProof="0" dirty="0"/>
              <a:t>Even when connected to legacy cabling, this product delivers all the </a:t>
            </a:r>
            <a:r>
              <a:rPr lang="en-US" b="1" noProof="0" dirty="0">
                <a:solidFill>
                  <a:schemeClr val="accent1"/>
                </a:solidFill>
              </a:rPr>
              <a:t>advantages of an IP-based system</a:t>
            </a:r>
            <a:r>
              <a:rPr lang="en-US" noProof="0" dirty="0"/>
              <a:t>, including the level of reliability you expect from </a:t>
            </a:r>
            <a:br>
              <a:rPr lang="en-US" noProof="0" dirty="0"/>
            </a:br>
            <a:r>
              <a:rPr lang="en-US" noProof="0" dirty="0"/>
              <a:t>2N OS-based products.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D6EE436-26C5-0AF9-EC7F-6A0C3E4AC9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6387" y="0"/>
            <a:ext cx="7925613" cy="6858000"/>
          </a:xfrm>
        </p:spPr>
      </p:pic>
    </p:spTree>
    <p:extLst>
      <p:ext uri="{BB962C8B-B14F-4D97-AF65-F5344CB8AC3E}">
        <p14:creationId xmlns:p14="http://schemas.microsoft.com/office/powerpoint/2010/main" val="12332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81033-61B0-7FED-5C2E-5D21C2862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5E1222EC-2FE7-72F8-83C0-0D1331E56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Remote management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FE06CD0-4C87-3267-BDA5-1289F3F9E1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anchor="b"/>
          <a:lstStyle/>
          <a:p>
            <a:r>
              <a:rPr lang="en-US" noProof="0" dirty="0"/>
              <a:t>9 times out of 10 you can handle your customer requests from your home or office, significantly </a:t>
            </a:r>
            <a:r>
              <a:rPr lang="en-US" b="1" noProof="0" dirty="0">
                <a:solidFill>
                  <a:schemeClr val="accent1"/>
                </a:solidFill>
              </a:rPr>
              <a:t>reducing travel time </a:t>
            </a:r>
            <a:r>
              <a:rPr lang="en-US" noProof="0" dirty="0"/>
              <a:t>and costs.</a:t>
            </a:r>
          </a:p>
        </p:txBody>
      </p:sp>
      <p:pic>
        <p:nvPicPr>
          <p:cNvPr id="4" name="Picture Placeholder 3" descr="A person typing on a computer&#10;&#10;AI-generated content may be incorrect.">
            <a:extLst>
              <a:ext uri="{FF2B5EF4-FFF2-40B4-BE49-F238E27FC236}">
                <a16:creationId xmlns:a16="http://schemas.microsoft.com/office/drawing/2014/main" id="{4FBAFFD9-7793-7181-03CA-9B665B1370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27200" cy="6858000"/>
          </a:xfrm>
        </p:spPr>
      </p:pic>
    </p:spTree>
    <p:extLst>
      <p:ext uri="{BB962C8B-B14F-4D97-AF65-F5344CB8AC3E}">
        <p14:creationId xmlns:p14="http://schemas.microsoft.com/office/powerpoint/2010/main" val="31310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15CE424-77FA-20F5-E0B9-E3150D33F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B48FC3B-5B89-D70D-B90E-6CCADEF93E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534AC12-8628-3E3F-768E-848EFC6654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E5CF8C4-9FB0-7469-9967-7142DA89F4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5198075"/>
            <a:ext cx="3007255" cy="983368"/>
          </a:xfrm>
        </p:spPr>
        <p:txBody>
          <a:bodyPr/>
          <a:lstStyle/>
          <a:p>
            <a:r>
              <a:rPr lang="en-US" noProof="0" dirty="0"/>
              <a:t>There are only three clearly visible buttons, making the device easy to use even for older people.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F5D27E4-7378-EC99-E342-71F4BF28E88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5198075"/>
            <a:ext cx="3007255" cy="983368"/>
          </a:xfrm>
        </p:spPr>
        <p:txBody>
          <a:bodyPr/>
          <a:lstStyle/>
          <a:p>
            <a:r>
              <a:rPr lang="en-US" noProof="0" dirty="0"/>
              <a:t>Just drill in two screws, connect the legacy 2wire cables, and clip the 2N Clip to the wall.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4602BED-AF90-C16E-1F1B-A991116989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5198076"/>
            <a:ext cx="3007256" cy="983368"/>
          </a:xfrm>
        </p:spPr>
        <p:txBody>
          <a:bodyPr/>
          <a:lstStyle/>
          <a:p>
            <a:r>
              <a:rPr lang="en-US" noProof="0" dirty="0"/>
              <a:t>HD video provides clear visual identification of visitors, and it’s less prone to signal interference.</a:t>
            </a:r>
          </a:p>
        </p:txBody>
      </p:sp>
      <p:pic>
        <p:nvPicPr>
          <p:cNvPr id="11" name="Access_vizu_1.jpg">
            <a:extLst>
              <a:ext uri="{FF2B5EF4-FFF2-40B4-BE49-F238E27FC236}">
                <a16:creationId xmlns:a16="http://schemas.microsoft.com/office/drawing/2014/main" id="{A643486A-43F0-DAEA-9811-C323C297B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" y="301625"/>
            <a:ext cx="3578225" cy="3894138"/>
          </a:xfrm>
          <a:prstGeom prst="round2SameRect">
            <a:avLst>
              <a:gd name="adj1" fmla="val 3018"/>
              <a:gd name="adj2" fmla="val 0"/>
            </a:avLst>
          </a:prstGeom>
          <a:ln w="12700">
            <a:miter lim="400000"/>
          </a:ln>
        </p:spPr>
      </p:pic>
      <p:pic>
        <p:nvPicPr>
          <p:cNvPr id="12" name="Access_vizu_1.jpg">
            <a:extLst>
              <a:ext uri="{FF2B5EF4-FFF2-40B4-BE49-F238E27FC236}">
                <a16:creationId xmlns:a16="http://schemas.microsoft.com/office/drawing/2014/main" id="{2D68DF6C-6C3C-BD11-BC8A-89B319C2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825" y="301625"/>
            <a:ext cx="3578225" cy="3894138"/>
          </a:xfrm>
          <a:prstGeom prst="round2SameRect">
            <a:avLst>
              <a:gd name="adj1" fmla="val 2841"/>
              <a:gd name="adj2" fmla="val 0"/>
            </a:avLst>
          </a:prstGeom>
          <a:ln w="12700">
            <a:miter lim="400000"/>
          </a:ln>
        </p:spPr>
      </p:pic>
      <p:pic>
        <p:nvPicPr>
          <p:cNvPr id="13" name="Access_vizu_1.jpg">
            <a:extLst>
              <a:ext uri="{FF2B5EF4-FFF2-40B4-BE49-F238E27FC236}">
                <a16:creationId xmlns:a16="http://schemas.microsoft.com/office/drawing/2014/main" id="{F17C84A1-E4A5-60E1-AA1D-704459092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833" y="301109"/>
            <a:ext cx="3578225" cy="3894138"/>
          </a:xfrm>
          <a:prstGeom prst="round2SameRect">
            <a:avLst>
              <a:gd name="adj1" fmla="val 2886"/>
              <a:gd name="adj2" fmla="val 0"/>
            </a:avLst>
          </a:prstGeom>
          <a:ln w="12700">
            <a:miter lim="400000"/>
          </a:ln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B393EC0-E866-83E3-D842-1D0B1B4CD0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anchor="t"/>
          <a:lstStyle/>
          <a:p>
            <a:r>
              <a:rPr lang="en-US" noProof="0" dirty="0"/>
              <a:t>Upgrade to IP video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70B6C76-24C7-A03F-AC38-0706D3FF12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anchor="t"/>
          <a:lstStyle/>
          <a:p>
            <a:r>
              <a:rPr lang="en-US" noProof="0" dirty="0"/>
              <a:t>Fast track installation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998C84-CBC4-5488-DECB-26B2A7E166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t"/>
          <a:lstStyle/>
          <a:p>
            <a:r>
              <a:rPr lang="en-US" noProof="0" dirty="0"/>
              <a:t>Easy to operate</a:t>
            </a:r>
          </a:p>
        </p:txBody>
      </p:sp>
    </p:spTree>
    <p:extLst>
      <p:ext uri="{BB962C8B-B14F-4D97-AF65-F5344CB8AC3E}">
        <p14:creationId xmlns:p14="http://schemas.microsoft.com/office/powerpoint/2010/main" val="15688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D9079-4688-F7D1-AD20-BF231CA5C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0C82263-1E80-A7D7-E231-FFC81B13D2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DF4DF57B-96F2-9309-3AD7-6E2ABED77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7425E806-6F8D-5E8E-BC29-D5E667FDD0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9C3DD47-7AF5-D1E2-09F2-9677F14274E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5198075"/>
            <a:ext cx="3007255" cy="983368"/>
          </a:xfrm>
        </p:spPr>
        <p:txBody>
          <a:bodyPr/>
          <a:lstStyle/>
          <a:p>
            <a:r>
              <a:rPr lang="en-US" noProof="0" dirty="0"/>
              <a:t>Choose a variant with a built-in induction loop for projects where accessibility is a priority.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073D39B-CD5D-FDA3-B7BD-D0EB4CCD29F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5198075"/>
            <a:ext cx="3007255" cy="983368"/>
          </a:xfrm>
        </p:spPr>
        <p:txBody>
          <a:bodyPr/>
          <a:lstStyle/>
          <a:p>
            <a:r>
              <a:rPr lang="en-US" noProof="0" dirty="0"/>
              <a:t>Connect the doorbell button directly to the 2N Clip 2wire-IP and cut installation costs.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D42726D-B970-2AC8-925F-46BEC4C662E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5198076"/>
            <a:ext cx="3007256" cy="983368"/>
          </a:xfrm>
        </p:spPr>
        <p:txBody>
          <a:bodyPr/>
          <a:lstStyle/>
          <a:p>
            <a:r>
              <a:rPr lang="en-US" noProof="0" dirty="0"/>
              <a:t>High-quality materials and European craftsmanship assure extraordinary longevity.</a:t>
            </a:r>
          </a:p>
        </p:txBody>
      </p:sp>
      <p:pic>
        <p:nvPicPr>
          <p:cNvPr id="11" name="Access_vizu_1.jpg">
            <a:extLst>
              <a:ext uri="{FF2B5EF4-FFF2-40B4-BE49-F238E27FC236}">
                <a16:creationId xmlns:a16="http://schemas.microsoft.com/office/drawing/2014/main" id="{176F6D28-DA9B-C02C-D7DF-3632D7E8E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" y="301625"/>
            <a:ext cx="3578225" cy="3894138"/>
          </a:xfrm>
          <a:prstGeom prst="round2SameRect">
            <a:avLst>
              <a:gd name="adj1" fmla="val 3018"/>
              <a:gd name="adj2" fmla="val 0"/>
            </a:avLst>
          </a:prstGeom>
          <a:ln w="12700">
            <a:miter lim="400000"/>
          </a:ln>
        </p:spPr>
      </p:pic>
      <p:pic>
        <p:nvPicPr>
          <p:cNvPr id="12" name="Access_vizu_1.jpg">
            <a:extLst>
              <a:ext uri="{FF2B5EF4-FFF2-40B4-BE49-F238E27FC236}">
                <a16:creationId xmlns:a16="http://schemas.microsoft.com/office/drawing/2014/main" id="{B6F7C565-B037-FA76-1360-F712D849B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825" y="301625"/>
            <a:ext cx="3578225" cy="3894138"/>
          </a:xfrm>
          <a:prstGeom prst="round2SameRect">
            <a:avLst>
              <a:gd name="adj1" fmla="val 2841"/>
              <a:gd name="adj2" fmla="val 0"/>
            </a:avLst>
          </a:prstGeom>
          <a:ln w="12700">
            <a:miter lim="400000"/>
          </a:ln>
        </p:spPr>
      </p:pic>
      <p:pic>
        <p:nvPicPr>
          <p:cNvPr id="13" name="Access_vizu_1.jpg">
            <a:extLst>
              <a:ext uri="{FF2B5EF4-FFF2-40B4-BE49-F238E27FC236}">
                <a16:creationId xmlns:a16="http://schemas.microsoft.com/office/drawing/2014/main" id="{CB64ED5A-E2F9-9783-4707-0ECDBA7FF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833" y="301109"/>
            <a:ext cx="3578225" cy="3894138"/>
          </a:xfrm>
          <a:prstGeom prst="round2SameRect">
            <a:avLst>
              <a:gd name="adj1" fmla="val 2886"/>
              <a:gd name="adj2" fmla="val 0"/>
            </a:avLst>
          </a:prstGeom>
          <a:ln w="12700">
            <a:miter lim="400000"/>
          </a:ln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6DDDACE-D169-55F0-EBFE-54E1F4B4F2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anchor="t"/>
          <a:lstStyle/>
          <a:p>
            <a:r>
              <a:rPr lang="en-US" noProof="0" dirty="0"/>
              <a:t>Built-to-last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E412316-1CD3-9E35-DC7E-33E055189B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anchor="t"/>
          <a:lstStyle/>
          <a:p>
            <a:r>
              <a:rPr lang="en-US" noProof="0" dirty="0"/>
              <a:t>Doorbell button support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CE3454A-66E9-774C-22C9-B86CB3A87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t"/>
          <a:lstStyle/>
          <a:p>
            <a:r>
              <a:rPr lang="en-US" noProof="0" dirty="0"/>
              <a:t>Integrated induction loop</a:t>
            </a:r>
          </a:p>
        </p:txBody>
      </p:sp>
    </p:spTree>
    <p:extLst>
      <p:ext uri="{BB962C8B-B14F-4D97-AF65-F5344CB8AC3E}">
        <p14:creationId xmlns:p14="http://schemas.microsoft.com/office/powerpoint/2010/main" val="1085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1928900-6055-2A68-8C9E-4DD42CFB8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Switch it on</a:t>
            </a: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A9AE7246-AC9A-6AB0-52D3-0424F0ADCA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111" b="-16153"/>
          <a:stretch/>
        </p:blipFill>
        <p:spPr>
          <a:xfrm>
            <a:off x="0" y="0"/>
            <a:ext cx="5919537" cy="6858000"/>
          </a:xfrm>
          <a:solidFill>
            <a:schemeClr val="tx1"/>
          </a:solidFill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ACD6AE4-A9DE-1883-6C51-B4DEA2CB82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anchor="b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install the 2N Clip 2wire-IP indoor station, you’ll need one </a:t>
            </a:r>
            <a:r>
              <a:rPr lang="en-US" sz="18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2N Clip 2wire-IP Switch </a:t>
            </a:r>
            <a:r>
              <a:rPr lang="en-US" sz="1800" kern="1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 floor or every six units. If needed, Switches can be </a:t>
            </a:r>
            <a:r>
              <a:rPr lang="en-US" sz="1800" b="1" kern="100" noProof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daisy-chained</a:t>
            </a:r>
            <a:r>
              <a:rPr lang="en-US" sz="1800" kern="100" noProof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to cover more floors and apartments. Each switch needs a dedicated external power supply.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8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2928999" cy="1746060"/>
          </a:xfrm>
        </p:spPr>
        <p:txBody>
          <a:bodyPr/>
          <a:lstStyle/>
          <a:p>
            <a:r>
              <a:rPr lang="en-US" noProof="0" dirty="0"/>
              <a:t>Connection scheme</a:t>
            </a:r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AF521333-E91A-3744-8D18-0E25197C4F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2" t="-1222" r="-2164" b="-1222"/>
          <a:stretch/>
        </p:blipFill>
        <p:spPr>
          <a:xfrm>
            <a:off x="3095625" y="0"/>
            <a:ext cx="9229725" cy="68580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89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g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2BC2427-DE15-4328-94E4-8D41568DB655}" vid="{14732F60-2396-4ED5-99FC-008BD219C7AD}"/>
    </a:ext>
  </a:extLst>
</a:theme>
</file>

<file path=ppt/theme/theme2.xml><?xml version="1.0" encoding="utf-8"?>
<a:theme xmlns:a="http://schemas.openxmlformats.org/drawingml/2006/main" name="Small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2BC2427-DE15-4328-94E4-8D41568DB655}" vid="{F1ED06CB-FC07-4B02-9140-DF387FA98357}"/>
    </a:ext>
  </a:extLst>
</a:theme>
</file>

<file path=ppt/theme/theme3.xml><?xml version="1.0" encoding="utf-8"?>
<a:theme xmlns:a="http://schemas.openxmlformats.org/drawingml/2006/main" name="Listings + Text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2BC2427-DE15-4328-94E4-8D41568DB655}" vid="{5CAB2EE1-6CD4-4E7D-87F6-4D2C2561FDB1}"/>
    </a:ext>
  </a:extLst>
</a:theme>
</file>

<file path=ppt/theme/theme4.xml><?xml version="1.0" encoding="utf-8"?>
<a:theme xmlns:a="http://schemas.openxmlformats.org/drawingml/2006/main" name="Software Presentation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2BC2427-DE15-4328-94E4-8D41568DB655}" vid="{3D4D1529-3DF4-44C7-8CD9-7D940696BCC2}"/>
    </a:ext>
  </a:extLst>
</a:theme>
</file>

<file path=ppt/theme/theme5.xml><?xml version="1.0" encoding="utf-8"?>
<a:theme xmlns:a="http://schemas.openxmlformats.org/drawingml/2006/main" name="Blank Slid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2BC2427-DE15-4328-94E4-8D41568DB655}" vid="{B2B59848-FFBF-4709-A1B9-BF73AC7D3ED8}"/>
    </a:ext>
  </a:extLst>
</a:theme>
</file>

<file path=ppt/theme/theme6.xml><?xml version="1.0" encoding="utf-8"?>
<a:theme xmlns:a="http://schemas.openxmlformats.org/drawingml/2006/main" name="Outro Slid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2BC2427-DE15-4328-94E4-8D41568DB655}" vid="{9C0BE9F6-E686-429A-A5EC-F536064F6C2C}"/>
    </a:ext>
  </a:extLst>
</a:theme>
</file>

<file path=ppt/theme/theme7.xml><?xml version="1.0" encoding="utf-8"?>
<a:theme xmlns:a="http://schemas.openxmlformats.org/drawingml/2006/main" name="2N White Theme - Websit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2BC2427-DE15-4328-94E4-8D41568DB655}" vid="{172EA6E7-9550-4938-9A48-4CE8A6E6A6F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BE7B2C1906544AD9CC8F14BC49C62" ma:contentTypeVersion="13" ma:contentTypeDescription="Create a new document." ma:contentTypeScope="" ma:versionID="256c78c8e7be3f1cd1d724ca83ba43a1">
  <xsd:schema xmlns:xsd="http://www.w3.org/2001/XMLSchema" xmlns:xs="http://www.w3.org/2001/XMLSchema" xmlns:p="http://schemas.microsoft.com/office/2006/metadata/properties" xmlns:ns2="449b1150-9a41-4f9e-89ae-98665d7e4429" xmlns:ns3="cbb4692f-54be-46ec-89b4-482f173ed9fa" targetNamespace="http://schemas.microsoft.com/office/2006/metadata/properties" ma:root="true" ma:fieldsID="625641e72c7e76a4a7df1409246d9a65" ns2:_="" ns3:_="">
    <xsd:import namespace="449b1150-9a41-4f9e-89ae-98665d7e4429"/>
    <xsd:import namespace="cbb4692f-54be-46ec-89b4-482f173ed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b1150-9a41-4f9e-89ae-98665d7e4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4692f-54be-46ec-89b4-482f173ed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461348-77AD-45F1-927B-64939112EB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62C67-E2BE-4940-9853-F0E7AB54D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b1150-9a41-4f9e-89ae-98665d7e4429"/>
    <ds:schemaRef ds:uri="cbb4692f-54be-46ec-89b4-482f173ed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831C4D-FE1F-4717-BC99-A1C39C79AEA9}">
  <ds:schemaRefs>
    <ds:schemaRef ds:uri="http://schemas.microsoft.com/office/2006/metadata/properties"/>
    <ds:schemaRef ds:uri="http://www.w3.org/XML/1998/namespace"/>
    <ds:schemaRef ds:uri="449b1150-9a41-4f9e-89ae-98665d7e4429"/>
    <ds:schemaRef ds:uri="http://schemas.microsoft.com/office/2006/documentManagement/types"/>
    <ds:schemaRef ds:uri="http://purl.org/dc/terms/"/>
    <ds:schemaRef ds:uri="cbb4692f-54be-46ec-89b4-482f173ed9fa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78703d3c-b907-432f-b066-88f7af9ca3af}" enabled="0" method="" siteId="{78703d3c-b907-432f-b066-88f7af9ca3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2N_White-Presentation_EN</Template>
  <TotalTime>0</TotalTime>
  <Words>762</Words>
  <Application>Microsoft Office PowerPoint</Application>
  <PresentationFormat>Widescreen</PresentationFormat>
  <Paragraphs>153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Segoe UI Semilight</vt:lpstr>
      <vt:lpstr>Univers CE 57 Condensed</vt:lpstr>
      <vt:lpstr>Verdana</vt:lpstr>
      <vt:lpstr>Wingdings</vt:lpstr>
      <vt:lpstr>Big Images + Text</vt:lpstr>
      <vt:lpstr>Small Images + Text</vt:lpstr>
      <vt:lpstr>Listings + Texts</vt:lpstr>
      <vt:lpstr>Software Presentation</vt:lpstr>
      <vt:lpstr>Blank Slides</vt:lpstr>
      <vt:lpstr>Outro Slides</vt:lpstr>
      <vt:lpstr>2N White Theme - Websites</vt:lpstr>
      <vt:lpstr>2N Clip 2wire-IP</vt:lpstr>
      <vt:lpstr>2N Clip 2wire-IP</vt:lpstr>
      <vt:lpstr>Enhance the resident experience</vt:lpstr>
      <vt:lpstr>Advantages of a pure IP product</vt:lpstr>
      <vt:lpstr>Remote management</vt:lpstr>
      <vt:lpstr>PowerPoint Presentation</vt:lpstr>
      <vt:lpstr>PowerPoint Presentation</vt:lpstr>
      <vt:lpstr>Switch it on</vt:lpstr>
      <vt:lpstr>Connection scheme</vt:lpstr>
      <vt:lpstr>Technical parameters 2N Clip 2wire-IP</vt:lpstr>
      <vt:lpstr>Technical parameters 2N Clip 2wire-IP Switch</vt:lpstr>
      <vt:lpstr>Order numbers</vt:lpstr>
      <vt:lpstr>Order numbers</vt:lpstr>
      <vt:lpstr>Indoor station portfolio</vt:lpstr>
      <vt:lpstr>Don‘t replace, upgrade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 Clip 2wire-IP Introduction</dc:title>
  <dc:creator>Marek Chládek - 2N</dc:creator>
  <cp:lastModifiedBy>Marek Chládek - 2N</cp:lastModifiedBy>
  <cp:revision>7</cp:revision>
  <dcterms:created xsi:type="dcterms:W3CDTF">2023-08-07T06:23:42Z</dcterms:created>
  <dcterms:modified xsi:type="dcterms:W3CDTF">2025-10-01T08:12:40Z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0x010100ABBBE7B2C1906544AD9CC8F14BC49C62</vt:lpwstr>
  </property>
</Properties>
</file>